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9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304" autoAdjust="0"/>
  </p:normalViewPr>
  <p:slideViewPr>
    <p:cSldViewPr snapToGrid="0">
      <p:cViewPr>
        <p:scale>
          <a:sx n="75" d="100"/>
          <a:sy n="75" d="100"/>
        </p:scale>
        <p:origin x="-1920" y="-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D07E8D-C57F-4DC8-B1CE-5DACB7EE6D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99D4A3-7A7F-42CE-A80D-EE780285A91F}">
      <dgm:prSet/>
      <dgm:spPr/>
      <dgm:t>
        <a:bodyPr/>
        <a:lstStyle/>
        <a:p>
          <a:pPr rtl="0"/>
          <a:r>
            <a:rPr lang="ru-RU" dirty="0" smtClean="0"/>
            <a:t>Планируя </a:t>
          </a:r>
          <a:r>
            <a:rPr lang="ru-RU" b="1" dirty="0" smtClean="0"/>
            <a:t>методическую работу с педагогами учреждения</a:t>
          </a:r>
          <a:r>
            <a:rPr lang="ru-RU" dirty="0" smtClean="0"/>
            <a:t> методист использует  следующие формы:</a:t>
          </a:r>
          <a:endParaRPr lang="ru-RU" dirty="0"/>
        </a:p>
      </dgm:t>
    </dgm:pt>
    <dgm:pt modelId="{0C27B185-B443-4EBB-B8ED-C033E352D3E8}" type="parTrans" cxnId="{A7F45130-827B-4E19-8F6D-77B898B9F1AC}">
      <dgm:prSet/>
      <dgm:spPr/>
      <dgm:t>
        <a:bodyPr/>
        <a:lstStyle/>
        <a:p>
          <a:endParaRPr lang="ru-RU"/>
        </a:p>
      </dgm:t>
    </dgm:pt>
    <dgm:pt modelId="{DAEBE1D3-A324-473B-9850-C9E129349754}" type="sibTrans" cxnId="{A7F45130-827B-4E19-8F6D-77B898B9F1AC}">
      <dgm:prSet/>
      <dgm:spPr/>
      <dgm:t>
        <a:bodyPr/>
        <a:lstStyle/>
        <a:p>
          <a:endParaRPr lang="ru-RU"/>
        </a:p>
      </dgm:t>
    </dgm:pt>
    <dgm:pt modelId="{927895A2-FFA9-4EF5-8693-158182A57E7E}">
      <dgm:prSet/>
      <dgm:spPr/>
      <dgm:t>
        <a:bodyPr/>
        <a:lstStyle/>
        <a:p>
          <a:pPr rtl="0"/>
          <a:r>
            <a:rPr lang="ru-RU" dirty="0" smtClean="0"/>
            <a:t>методический совет;</a:t>
          </a:r>
          <a:endParaRPr lang="ru-RU" dirty="0"/>
        </a:p>
      </dgm:t>
    </dgm:pt>
    <dgm:pt modelId="{DB557415-F5F8-4F3C-86F2-69B1116F4404}" type="parTrans" cxnId="{BF7C1F1B-C722-4720-A776-B557FB37E403}">
      <dgm:prSet/>
      <dgm:spPr/>
      <dgm:t>
        <a:bodyPr/>
        <a:lstStyle/>
        <a:p>
          <a:endParaRPr lang="ru-RU"/>
        </a:p>
      </dgm:t>
    </dgm:pt>
    <dgm:pt modelId="{B4CD72F2-0100-4CD1-8464-5CC070D6AABC}" type="sibTrans" cxnId="{BF7C1F1B-C722-4720-A776-B557FB37E403}">
      <dgm:prSet/>
      <dgm:spPr/>
      <dgm:t>
        <a:bodyPr/>
        <a:lstStyle/>
        <a:p>
          <a:endParaRPr lang="ru-RU"/>
        </a:p>
      </dgm:t>
    </dgm:pt>
    <dgm:pt modelId="{6D732D94-50BF-40CF-8A11-D48286A582CA}">
      <dgm:prSet/>
      <dgm:spPr/>
      <dgm:t>
        <a:bodyPr/>
        <a:lstStyle/>
        <a:p>
          <a:pPr rtl="0"/>
          <a:r>
            <a:rPr lang="ru-RU" dirty="0" smtClean="0"/>
            <a:t>семинары;</a:t>
          </a:r>
          <a:endParaRPr lang="ru-RU" dirty="0"/>
        </a:p>
      </dgm:t>
    </dgm:pt>
    <dgm:pt modelId="{D0CAA2A9-5DFD-40FF-BA1A-386B6BB69773}" type="parTrans" cxnId="{69DF3083-416E-4270-AA8C-474775429EC8}">
      <dgm:prSet/>
      <dgm:spPr/>
      <dgm:t>
        <a:bodyPr/>
        <a:lstStyle/>
        <a:p>
          <a:endParaRPr lang="ru-RU"/>
        </a:p>
      </dgm:t>
    </dgm:pt>
    <dgm:pt modelId="{E8AC8704-1852-441A-AAD3-A87833262B1A}" type="sibTrans" cxnId="{69DF3083-416E-4270-AA8C-474775429EC8}">
      <dgm:prSet/>
      <dgm:spPr/>
      <dgm:t>
        <a:bodyPr/>
        <a:lstStyle/>
        <a:p>
          <a:endParaRPr lang="ru-RU"/>
        </a:p>
      </dgm:t>
    </dgm:pt>
    <dgm:pt modelId="{66ECE31C-D918-40C1-A46B-6924E8200727}">
      <dgm:prSet/>
      <dgm:spPr/>
      <dgm:t>
        <a:bodyPr/>
        <a:lstStyle/>
        <a:p>
          <a:pPr rtl="0"/>
          <a:r>
            <a:rPr lang="ru-RU" dirty="0" smtClean="0"/>
            <a:t>мастер-класс;</a:t>
          </a:r>
          <a:endParaRPr lang="ru-RU" dirty="0"/>
        </a:p>
      </dgm:t>
    </dgm:pt>
    <dgm:pt modelId="{2ACE4B34-90EC-4A8F-AF40-9452E696AB68}" type="parTrans" cxnId="{3645B9CB-9BC1-4E1A-8A4D-313E0405CF34}">
      <dgm:prSet/>
      <dgm:spPr/>
      <dgm:t>
        <a:bodyPr/>
        <a:lstStyle/>
        <a:p>
          <a:endParaRPr lang="ru-RU"/>
        </a:p>
      </dgm:t>
    </dgm:pt>
    <dgm:pt modelId="{61C98984-2E9F-401E-8E15-4F54BCAA5728}" type="sibTrans" cxnId="{3645B9CB-9BC1-4E1A-8A4D-313E0405CF34}">
      <dgm:prSet/>
      <dgm:spPr/>
      <dgm:t>
        <a:bodyPr/>
        <a:lstStyle/>
        <a:p>
          <a:endParaRPr lang="ru-RU"/>
        </a:p>
      </dgm:t>
    </dgm:pt>
    <dgm:pt modelId="{600F47F9-28D3-4F0E-8757-F04F94A2DDDE}">
      <dgm:prSet/>
      <dgm:spPr/>
      <dgm:t>
        <a:bodyPr/>
        <a:lstStyle/>
        <a:p>
          <a:pPr rtl="0"/>
          <a:r>
            <a:rPr lang="ru-RU" dirty="0" smtClean="0"/>
            <a:t>консультации;</a:t>
          </a:r>
          <a:endParaRPr lang="ru-RU" dirty="0"/>
        </a:p>
      </dgm:t>
    </dgm:pt>
    <dgm:pt modelId="{1B7E0038-4F4C-4EBD-9FAF-491D2A7A69EC}" type="parTrans" cxnId="{04E748CC-3A8C-45C5-B0AF-FE220963FF77}">
      <dgm:prSet/>
      <dgm:spPr/>
      <dgm:t>
        <a:bodyPr/>
        <a:lstStyle/>
        <a:p>
          <a:endParaRPr lang="ru-RU"/>
        </a:p>
      </dgm:t>
    </dgm:pt>
    <dgm:pt modelId="{0717BB0A-D9BA-490F-897A-44F2C36B3C59}" type="sibTrans" cxnId="{04E748CC-3A8C-45C5-B0AF-FE220963FF77}">
      <dgm:prSet/>
      <dgm:spPr/>
      <dgm:t>
        <a:bodyPr/>
        <a:lstStyle/>
        <a:p>
          <a:endParaRPr lang="ru-RU"/>
        </a:p>
      </dgm:t>
    </dgm:pt>
    <dgm:pt modelId="{3B7EF1E7-66A3-4119-AC47-7FE8BD1D5743}">
      <dgm:prSet/>
      <dgm:spPr/>
      <dgm:t>
        <a:bodyPr/>
        <a:lstStyle/>
        <a:p>
          <a:pPr rtl="0"/>
          <a:r>
            <a:rPr lang="ru-RU" dirty="0" smtClean="0"/>
            <a:t>работа в творческих группах;</a:t>
          </a:r>
          <a:endParaRPr lang="ru-RU" dirty="0"/>
        </a:p>
      </dgm:t>
    </dgm:pt>
    <dgm:pt modelId="{2D1EDAF2-5C2E-416B-92B5-804A91AC84BE}" type="parTrans" cxnId="{63A58D77-0142-42CE-97CB-275FE5A02EE7}">
      <dgm:prSet/>
      <dgm:spPr/>
      <dgm:t>
        <a:bodyPr/>
        <a:lstStyle/>
        <a:p>
          <a:endParaRPr lang="ru-RU"/>
        </a:p>
      </dgm:t>
    </dgm:pt>
    <dgm:pt modelId="{57072A33-FF18-49F3-AA49-7BF0F7295993}" type="sibTrans" cxnId="{63A58D77-0142-42CE-97CB-275FE5A02EE7}">
      <dgm:prSet/>
      <dgm:spPr/>
      <dgm:t>
        <a:bodyPr/>
        <a:lstStyle/>
        <a:p>
          <a:endParaRPr lang="ru-RU"/>
        </a:p>
      </dgm:t>
    </dgm:pt>
    <dgm:pt modelId="{3244B8C2-86AB-4518-BE17-887139BCE9DB}">
      <dgm:prSet/>
      <dgm:spPr/>
      <dgm:t>
        <a:bodyPr/>
        <a:lstStyle/>
        <a:p>
          <a:pPr rtl="0"/>
          <a:r>
            <a:rPr lang="ru-RU" dirty="0" smtClean="0"/>
            <a:t>школа молодого педагога;</a:t>
          </a:r>
          <a:endParaRPr lang="ru-RU" dirty="0"/>
        </a:p>
      </dgm:t>
    </dgm:pt>
    <dgm:pt modelId="{A2783642-58A3-4798-85CE-632D4AC914EF}" type="parTrans" cxnId="{181E2132-43ED-4AC9-B38C-117B9094205A}">
      <dgm:prSet/>
      <dgm:spPr/>
      <dgm:t>
        <a:bodyPr/>
        <a:lstStyle/>
        <a:p>
          <a:endParaRPr lang="ru-RU"/>
        </a:p>
      </dgm:t>
    </dgm:pt>
    <dgm:pt modelId="{316144B7-4608-49A9-B95A-E6BA8D9BF81F}" type="sibTrans" cxnId="{181E2132-43ED-4AC9-B38C-117B9094205A}">
      <dgm:prSet/>
      <dgm:spPr/>
      <dgm:t>
        <a:bodyPr/>
        <a:lstStyle/>
        <a:p>
          <a:endParaRPr lang="ru-RU"/>
        </a:p>
      </dgm:t>
    </dgm:pt>
    <dgm:pt modelId="{2DDFC897-E04D-4359-A5D2-B1EDD28126E8}">
      <dgm:prSet/>
      <dgm:spPr/>
      <dgm:t>
        <a:bodyPr/>
        <a:lstStyle/>
        <a:p>
          <a:pPr rtl="0"/>
          <a:r>
            <a:rPr lang="ru-RU" dirty="0" smtClean="0"/>
            <a:t>открытые занятия;</a:t>
          </a:r>
          <a:endParaRPr lang="ru-RU" dirty="0"/>
        </a:p>
      </dgm:t>
    </dgm:pt>
    <dgm:pt modelId="{D3EE3A3D-0F47-4AB7-B45D-1A52271D24E1}" type="parTrans" cxnId="{4CF393CA-66BD-4E99-BDAA-BF2B8255C93F}">
      <dgm:prSet/>
      <dgm:spPr/>
      <dgm:t>
        <a:bodyPr/>
        <a:lstStyle/>
        <a:p>
          <a:endParaRPr lang="ru-RU"/>
        </a:p>
      </dgm:t>
    </dgm:pt>
    <dgm:pt modelId="{C4D8E061-2A73-4EC3-80AE-94FD02E602E3}" type="sibTrans" cxnId="{4CF393CA-66BD-4E99-BDAA-BF2B8255C93F}">
      <dgm:prSet/>
      <dgm:spPr/>
      <dgm:t>
        <a:bodyPr/>
        <a:lstStyle/>
        <a:p>
          <a:endParaRPr lang="ru-RU"/>
        </a:p>
      </dgm:t>
    </dgm:pt>
    <dgm:pt modelId="{8F3F3F8A-7B47-4FFA-96B1-C0154E324C5E}">
      <dgm:prSet/>
      <dgm:spPr/>
      <dgm:t>
        <a:bodyPr/>
        <a:lstStyle/>
        <a:p>
          <a:pPr rtl="0"/>
          <a:r>
            <a:rPr lang="ru-RU" dirty="0" smtClean="0"/>
            <a:t>самообразование;</a:t>
          </a:r>
          <a:endParaRPr lang="ru-RU" dirty="0"/>
        </a:p>
      </dgm:t>
    </dgm:pt>
    <dgm:pt modelId="{783D8B61-50F9-42D9-AC29-C76515EFC9C5}" type="parTrans" cxnId="{2D92BA58-E83B-4D71-B25C-0027B86A0E87}">
      <dgm:prSet/>
      <dgm:spPr/>
      <dgm:t>
        <a:bodyPr/>
        <a:lstStyle/>
        <a:p>
          <a:endParaRPr lang="ru-RU"/>
        </a:p>
      </dgm:t>
    </dgm:pt>
    <dgm:pt modelId="{EEF36FEF-F263-4829-87E7-AC28EDE068A7}" type="sibTrans" cxnId="{2D92BA58-E83B-4D71-B25C-0027B86A0E87}">
      <dgm:prSet/>
      <dgm:spPr/>
      <dgm:t>
        <a:bodyPr/>
        <a:lstStyle/>
        <a:p>
          <a:endParaRPr lang="ru-RU"/>
        </a:p>
      </dgm:t>
    </dgm:pt>
    <dgm:pt modelId="{97234AAF-3417-4A75-AD14-F100F6AB35F2}">
      <dgm:prSet/>
      <dgm:spPr/>
      <dgm:t>
        <a:bodyPr/>
        <a:lstStyle/>
        <a:p>
          <a:pPr rtl="0"/>
          <a:r>
            <a:rPr lang="ru-RU" dirty="0" smtClean="0"/>
            <a:t>повышение квалификации;</a:t>
          </a:r>
          <a:endParaRPr lang="ru-RU" dirty="0"/>
        </a:p>
      </dgm:t>
    </dgm:pt>
    <dgm:pt modelId="{DD9C704A-C46D-45BF-A71B-C43D1F92A51D}" type="parTrans" cxnId="{745A3BDD-0A0E-4080-B365-841A0B7F7CB9}">
      <dgm:prSet/>
      <dgm:spPr/>
      <dgm:t>
        <a:bodyPr/>
        <a:lstStyle/>
        <a:p>
          <a:endParaRPr lang="ru-RU"/>
        </a:p>
      </dgm:t>
    </dgm:pt>
    <dgm:pt modelId="{EBD152CA-2432-4A6F-896E-46D0D73E26E7}" type="sibTrans" cxnId="{745A3BDD-0A0E-4080-B365-841A0B7F7CB9}">
      <dgm:prSet/>
      <dgm:spPr/>
      <dgm:t>
        <a:bodyPr/>
        <a:lstStyle/>
        <a:p>
          <a:endParaRPr lang="ru-RU"/>
        </a:p>
      </dgm:t>
    </dgm:pt>
    <dgm:pt modelId="{FF9C9478-C4BA-4F18-AC02-101ABA4DF06F}">
      <dgm:prSet/>
      <dgm:spPr/>
      <dgm:t>
        <a:bodyPr/>
        <a:lstStyle/>
        <a:p>
          <a:pPr rtl="0"/>
          <a:r>
            <a:rPr lang="ru-RU" dirty="0" smtClean="0"/>
            <a:t>участие в конкурсах.</a:t>
          </a:r>
          <a:endParaRPr lang="ru-RU" dirty="0"/>
        </a:p>
      </dgm:t>
    </dgm:pt>
    <dgm:pt modelId="{479820EF-3888-459B-80CF-AE371ACD06A8}" type="parTrans" cxnId="{1D4F92EE-8C96-4328-8C6B-8257AC3F08A0}">
      <dgm:prSet/>
      <dgm:spPr/>
      <dgm:t>
        <a:bodyPr/>
        <a:lstStyle/>
        <a:p>
          <a:endParaRPr lang="ru-RU"/>
        </a:p>
      </dgm:t>
    </dgm:pt>
    <dgm:pt modelId="{346DE653-D177-42D7-9996-E3F02B50AA9A}" type="sibTrans" cxnId="{1D4F92EE-8C96-4328-8C6B-8257AC3F08A0}">
      <dgm:prSet/>
      <dgm:spPr/>
      <dgm:t>
        <a:bodyPr/>
        <a:lstStyle/>
        <a:p>
          <a:endParaRPr lang="ru-RU"/>
        </a:p>
      </dgm:t>
    </dgm:pt>
    <dgm:pt modelId="{FF0A124B-5F8A-4422-907F-6BE4D6AB233D}" type="pres">
      <dgm:prSet presAssocID="{14D07E8D-C57F-4DC8-B1CE-5DACB7EE6D9B}" presName="linear" presStyleCnt="0">
        <dgm:presLayoutVars>
          <dgm:animLvl val="lvl"/>
          <dgm:resizeHandles val="exact"/>
        </dgm:presLayoutVars>
      </dgm:prSet>
      <dgm:spPr/>
    </dgm:pt>
    <dgm:pt modelId="{C4C24223-D4A1-4E2D-84FE-CEA9C05D79EA}" type="pres">
      <dgm:prSet presAssocID="{4299D4A3-7A7F-42CE-A80D-EE780285A91F}" presName="parentText" presStyleLbl="node1" presStyleIdx="0" presStyleCnt="1" custScaleX="92670" custScaleY="63081" custLinFactNeighborX="-3233" custLinFactNeighborY="-2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249F6C-2C2A-4331-9B90-6A0DCF62878D}" type="pres">
      <dgm:prSet presAssocID="{4299D4A3-7A7F-42CE-A80D-EE780285A91F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52D70CC-3761-41B5-98E1-9399EB21C546}" type="presOf" srcId="{2DDFC897-E04D-4359-A5D2-B1EDD28126E8}" destId="{72249F6C-2C2A-4331-9B90-6A0DCF62878D}" srcOrd="0" destOrd="6" presId="urn:microsoft.com/office/officeart/2005/8/layout/vList2"/>
    <dgm:cxn modelId="{69DF3083-416E-4270-AA8C-474775429EC8}" srcId="{4299D4A3-7A7F-42CE-A80D-EE780285A91F}" destId="{6D732D94-50BF-40CF-8A11-D48286A582CA}" srcOrd="1" destOrd="0" parTransId="{D0CAA2A9-5DFD-40FF-BA1A-386B6BB69773}" sibTransId="{E8AC8704-1852-441A-AAD3-A87833262B1A}"/>
    <dgm:cxn modelId="{7C691B9C-3541-4217-A63F-BDACB563EDB0}" type="presOf" srcId="{4299D4A3-7A7F-42CE-A80D-EE780285A91F}" destId="{C4C24223-D4A1-4E2D-84FE-CEA9C05D79EA}" srcOrd="0" destOrd="0" presId="urn:microsoft.com/office/officeart/2005/8/layout/vList2"/>
    <dgm:cxn modelId="{63A58D77-0142-42CE-97CB-275FE5A02EE7}" srcId="{4299D4A3-7A7F-42CE-A80D-EE780285A91F}" destId="{3B7EF1E7-66A3-4119-AC47-7FE8BD1D5743}" srcOrd="4" destOrd="0" parTransId="{2D1EDAF2-5C2E-416B-92B5-804A91AC84BE}" sibTransId="{57072A33-FF18-49F3-AA49-7BF0F7295993}"/>
    <dgm:cxn modelId="{04E748CC-3A8C-45C5-B0AF-FE220963FF77}" srcId="{4299D4A3-7A7F-42CE-A80D-EE780285A91F}" destId="{600F47F9-28D3-4F0E-8757-F04F94A2DDDE}" srcOrd="3" destOrd="0" parTransId="{1B7E0038-4F4C-4EBD-9FAF-491D2A7A69EC}" sibTransId="{0717BB0A-D9BA-490F-897A-44F2C36B3C59}"/>
    <dgm:cxn modelId="{745A3BDD-0A0E-4080-B365-841A0B7F7CB9}" srcId="{4299D4A3-7A7F-42CE-A80D-EE780285A91F}" destId="{97234AAF-3417-4A75-AD14-F100F6AB35F2}" srcOrd="8" destOrd="0" parTransId="{DD9C704A-C46D-45BF-A71B-C43D1F92A51D}" sibTransId="{EBD152CA-2432-4A6F-896E-46D0D73E26E7}"/>
    <dgm:cxn modelId="{BF7C1F1B-C722-4720-A776-B557FB37E403}" srcId="{4299D4A3-7A7F-42CE-A80D-EE780285A91F}" destId="{927895A2-FFA9-4EF5-8693-158182A57E7E}" srcOrd="0" destOrd="0" parTransId="{DB557415-F5F8-4F3C-86F2-69B1116F4404}" sibTransId="{B4CD72F2-0100-4CD1-8464-5CC070D6AABC}"/>
    <dgm:cxn modelId="{059475CF-C91A-4E36-AC7A-D0EDB949995F}" type="presOf" srcId="{FF9C9478-C4BA-4F18-AC02-101ABA4DF06F}" destId="{72249F6C-2C2A-4331-9B90-6A0DCF62878D}" srcOrd="0" destOrd="9" presId="urn:microsoft.com/office/officeart/2005/8/layout/vList2"/>
    <dgm:cxn modelId="{5173D773-8973-440C-A7EA-3E4C157E8721}" type="presOf" srcId="{8F3F3F8A-7B47-4FFA-96B1-C0154E324C5E}" destId="{72249F6C-2C2A-4331-9B90-6A0DCF62878D}" srcOrd="0" destOrd="7" presId="urn:microsoft.com/office/officeart/2005/8/layout/vList2"/>
    <dgm:cxn modelId="{4CF393CA-66BD-4E99-BDAA-BF2B8255C93F}" srcId="{4299D4A3-7A7F-42CE-A80D-EE780285A91F}" destId="{2DDFC897-E04D-4359-A5D2-B1EDD28126E8}" srcOrd="6" destOrd="0" parTransId="{D3EE3A3D-0F47-4AB7-B45D-1A52271D24E1}" sibTransId="{C4D8E061-2A73-4EC3-80AE-94FD02E602E3}"/>
    <dgm:cxn modelId="{40F75432-CE45-4DDB-ACF0-34B058762D77}" type="presOf" srcId="{97234AAF-3417-4A75-AD14-F100F6AB35F2}" destId="{72249F6C-2C2A-4331-9B90-6A0DCF62878D}" srcOrd="0" destOrd="8" presId="urn:microsoft.com/office/officeart/2005/8/layout/vList2"/>
    <dgm:cxn modelId="{DB3FB6A0-73C5-43E1-AFA8-D69BFF3194DF}" type="presOf" srcId="{14D07E8D-C57F-4DC8-B1CE-5DACB7EE6D9B}" destId="{FF0A124B-5F8A-4422-907F-6BE4D6AB233D}" srcOrd="0" destOrd="0" presId="urn:microsoft.com/office/officeart/2005/8/layout/vList2"/>
    <dgm:cxn modelId="{3645B9CB-9BC1-4E1A-8A4D-313E0405CF34}" srcId="{4299D4A3-7A7F-42CE-A80D-EE780285A91F}" destId="{66ECE31C-D918-40C1-A46B-6924E8200727}" srcOrd="2" destOrd="0" parTransId="{2ACE4B34-90EC-4A8F-AF40-9452E696AB68}" sibTransId="{61C98984-2E9F-401E-8E15-4F54BCAA5728}"/>
    <dgm:cxn modelId="{2D92BA58-E83B-4D71-B25C-0027B86A0E87}" srcId="{4299D4A3-7A7F-42CE-A80D-EE780285A91F}" destId="{8F3F3F8A-7B47-4FFA-96B1-C0154E324C5E}" srcOrd="7" destOrd="0" parTransId="{783D8B61-50F9-42D9-AC29-C76515EFC9C5}" sibTransId="{EEF36FEF-F263-4829-87E7-AC28EDE068A7}"/>
    <dgm:cxn modelId="{44AF2CDB-5B30-41CE-A4D9-8697415B1459}" type="presOf" srcId="{66ECE31C-D918-40C1-A46B-6924E8200727}" destId="{72249F6C-2C2A-4331-9B90-6A0DCF62878D}" srcOrd="0" destOrd="2" presId="urn:microsoft.com/office/officeart/2005/8/layout/vList2"/>
    <dgm:cxn modelId="{1D4F92EE-8C96-4328-8C6B-8257AC3F08A0}" srcId="{4299D4A3-7A7F-42CE-A80D-EE780285A91F}" destId="{FF9C9478-C4BA-4F18-AC02-101ABA4DF06F}" srcOrd="9" destOrd="0" parTransId="{479820EF-3888-459B-80CF-AE371ACD06A8}" sibTransId="{346DE653-D177-42D7-9996-E3F02B50AA9A}"/>
    <dgm:cxn modelId="{C61A9787-C8DF-4147-8B44-83092ED07B76}" type="presOf" srcId="{3B7EF1E7-66A3-4119-AC47-7FE8BD1D5743}" destId="{72249F6C-2C2A-4331-9B90-6A0DCF62878D}" srcOrd="0" destOrd="4" presId="urn:microsoft.com/office/officeart/2005/8/layout/vList2"/>
    <dgm:cxn modelId="{6F07CFE6-92D2-440F-8A73-5D7601BD4B40}" type="presOf" srcId="{927895A2-FFA9-4EF5-8693-158182A57E7E}" destId="{72249F6C-2C2A-4331-9B90-6A0DCF62878D}" srcOrd="0" destOrd="0" presId="urn:microsoft.com/office/officeart/2005/8/layout/vList2"/>
    <dgm:cxn modelId="{71C3EF4E-A188-41BF-BD9C-2D467CFAF770}" type="presOf" srcId="{600F47F9-28D3-4F0E-8757-F04F94A2DDDE}" destId="{72249F6C-2C2A-4331-9B90-6A0DCF62878D}" srcOrd="0" destOrd="3" presId="urn:microsoft.com/office/officeart/2005/8/layout/vList2"/>
    <dgm:cxn modelId="{AAFB6D89-965B-4228-8606-458B33145C12}" type="presOf" srcId="{6D732D94-50BF-40CF-8A11-D48286A582CA}" destId="{72249F6C-2C2A-4331-9B90-6A0DCF62878D}" srcOrd="0" destOrd="1" presId="urn:microsoft.com/office/officeart/2005/8/layout/vList2"/>
    <dgm:cxn modelId="{B7CCD0C5-4560-49BB-A265-644B75573AEB}" type="presOf" srcId="{3244B8C2-86AB-4518-BE17-887139BCE9DB}" destId="{72249F6C-2C2A-4331-9B90-6A0DCF62878D}" srcOrd="0" destOrd="5" presId="urn:microsoft.com/office/officeart/2005/8/layout/vList2"/>
    <dgm:cxn modelId="{181E2132-43ED-4AC9-B38C-117B9094205A}" srcId="{4299D4A3-7A7F-42CE-A80D-EE780285A91F}" destId="{3244B8C2-86AB-4518-BE17-887139BCE9DB}" srcOrd="5" destOrd="0" parTransId="{A2783642-58A3-4798-85CE-632D4AC914EF}" sibTransId="{316144B7-4608-49A9-B95A-E6BA8D9BF81F}"/>
    <dgm:cxn modelId="{A7F45130-827B-4E19-8F6D-77B898B9F1AC}" srcId="{14D07E8D-C57F-4DC8-B1CE-5DACB7EE6D9B}" destId="{4299D4A3-7A7F-42CE-A80D-EE780285A91F}" srcOrd="0" destOrd="0" parTransId="{0C27B185-B443-4EBB-B8ED-C033E352D3E8}" sibTransId="{DAEBE1D3-A324-473B-9850-C9E129349754}"/>
    <dgm:cxn modelId="{EA32B19C-B641-40F8-B799-9016769EAF92}" type="presParOf" srcId="{FF0A124B-5F8A-4422-907F-6BE4D6AB233D}" destId="{C4C24223-D4A1-4E2D-84FE-CEA9C05D79EA}" srcOrd="0" destOrd="0" presId="urn:microsoft.com/office/officeart/2005/8/layout/vList2"/>
    <dgm:cxn modelId="{B027BC27-5D64-443E-B328-154687707526}" type="presParOf" srcId="{FF0A124B-5F8A-4422-907F-6BE4D6AB233D}" destId="{72249F6C-2C2A-4331-9B90-6A0DCF62878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C24223-D4A1-4E2D-84FE-CEA9C05D79EA}">
      <dsp:nvSpPr>
        <dsp:cNvPr id="0" name=""/>
        <dsp:cNvSpPr/>
      </dsp:nvSpPr>
      <dsp:spPr>
        <a:xfrm>
          <a:off x="26016" y="106273"/>
          <a:ext cx="5580983" cy="13956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Планируя </a:t>
          </a:r>
          <a:r>
            <a:rPr lang="ru-RU" sz="2500" b="1" kern="1200" dirty="0" smtClean="0"/>
            <a:t>методическую работу с педагогами учреждения</a:t>
          </a:r>
          <a:r>
            <a:rPr lang="ru-RU" sz="2500" kern="1200" dirty="0" smtClean="0"/>
            <a:t> методист использует  следующие формы:</a:t>
          </a:r>
          <a:endParaRPr lang="ru-RU" sz="2500" kern="1200" dirty="0"/>
        </a:p>
      </dsp:txBody>
      <dsp:txXfrm>
        <a:off x="94146" y="174403"/>
        <a:ext cx="5444723" cy="1259388"/>
      </dsp:txXfrm>
    </dsp:sp>
    <dsp:sp modelId="{72249F6C-2C2A-4331-9B90-6A0DCF62878D}">
      <dsp:nvSpPr>
        <dsp:cNvPr id="0" name=""/>
        <dsp:cNvSpPr/>
      </dsp:nvSpPr>
      <dsp:spPr>
        <a:xfrm>
          <a:off x="0" y="1513708"/>
          <a:ext cx="6022427" cy="410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212" tIns="31750" rIns="177800" bIns="3175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методический совет;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семинары;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мастер-класс;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консультации;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работа в творческих группах;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школа молодого педагога;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открытые занятия;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самообразование;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повышение квалификации;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участие в конкурсах.</a:t>
          </a:r>
          <a:endParaRPr lang="ru-RU" sz="2000" kern="1200" dirty="0"/>
        </a:p>
      </dsp:txBody>
      <dsp:txXfrm>
        <a:off x="0" y="1513708"/>
        <a:ext cx="6022427" cy="4106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8C7FED-DDD4-47AD-88DE-3ACDCB997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7C192AE-0CC2-45C1-8EE1-D09CEBBFF7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FEA09F7-7071-4716-B646-9F002BBAD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FA83F30-5152-4186-9627-02DA6E94C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9D87C4C-FB9E-4B16-A69E-03DA6706C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F14F9F9-BDE5-4E0C-B01B-07427D96BD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05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F14E2D-C6AB-4809-B48E-2EB72D4BF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EAAE6ED-4E48-4C6E-B021-E56FA9B57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92845FB-7A12-4224-9B0A-8BC5C5D11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CD1C82D-D4F3-4842-BB8F-7B96F43F0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B6A775D-003E-4439-BF44-BF5CA4A22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051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E7C8A52-A2E5-4FAF-B448-41B8F3E61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0776FD1-F8DA-4F7E-8DD4-9D77C0400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BC56007-B294-4A5C-9F12-329870841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9ABAD7B-B04A-4797-BB8C-79ECDE82C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6E1DC2-E1FF-4707-BDBF-9757F146B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618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BDEBE5F-4269-43FB-B384-1C4F14D81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B1FFF85-F19A-4C61-B4EC-1C1F5C6B96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85721FC-3BC2-42AB-9B47-8C94105AA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A089DFE-45E7-443A-BD15-FD4F38243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7047A32-F9FA-4336-8E4A-0E6D46F8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BB25E21-AAFF-4275-99E9-7536B90B7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626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CA151B-B2AB-40B3-960D-7BC92A896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91658C7-42C3-4377-B725-643F7C81D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5533BCB-7062-452A-AA08-CFD8C8ECA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113ECC7-765E-4658-9F11-6812EC089E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980AE03-2548-4428-9128-E81BE3D682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0C690424-0AD9-4119-A24F-3A2726FB6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E4F8421-062F-4A59-8E3E-B446286E3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B6A8FCA-AB12-4E52-9C24-375C911FD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279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DE20718-31EF-458B-9914-4F81CBB90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2119691-5DDF-45C8-B92B-5C64DCFF0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80D0A80-B223-42F7-B721-14C9E4412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C93750D-5CB7-43F8-9F17-97F5DFB1B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31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983931D-06A8-4481-891A-5D602BFFD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E8B495A0-CFC9-449F-9E54-495370298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DD61B66-00E4-4D1F-B010-91DCA02DB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983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F5DEBF-CE14-4D2D-8845-ACA3DF78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9145D2-D17E-4F3C-9EC0-3E88DE6A1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EE8C96B-72E5-4BD2-82ED-9B984DA2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922B5BB-012F-47B3-818F-C04D4BB38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0BDC9C8-7810-4713-9E18-02CF6EC7B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3659722-DEF1-4874-9680-E3885E45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583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9FDEE7F-3814-469A-96CE-643B68487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C678436-6D68-4603-AAD4-926A2ED44C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4A619D1-E778-45B9-9F11-8FC3679DE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C7176D9-6DC9-4FEA-A8F1-3E9C8BD8B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3F4C4CA-D44D-4363-89A9-0EF55F6DA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EBEADCD-5AD8-4F6B-AE63-7958F2E72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144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693ECDB-0011-4661-ACEF-52C7F942E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78BC05A-DB83-4F32-9A97-31FF60C0D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B389FB9-2F85-4524-A9F6-01D4CB1C9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F361DE-39B5-4835-9FC6-D145FC109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AC822D5-3DE2-4727-BFDD-F413DC7D5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28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CAA48D6-8736-4F0B-84F8-726BA2AED8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ECA489B-3498-4236-8B6D-5BAEAC23A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F931BE1-1CEA-46FE-9170-83102AFE7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B1310A1-B6AF-44C9-A476-04AE9700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CDB9236-31EE-4EE2-9004-20CEB0669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974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5E4AEC-2044-4C90-A9B0-8AB2AACA2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80CC3DB-5355-462B-B7D1-8BB0BC826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8EB7B3E-E3D4-4CDB-8A7E-7155719600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0DCE6-BE40-4993-99F0-83D8F091F62A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2B47388-CC3C-4879-B11D-4C5101403E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C11FEA-94FA-40F5-A540-37F1A3EFE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380A2-E791-42D1-B1C5-BE8486D59499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9771783-580B-41A0-BE00-37B9A28C2A0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76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4CCD27-B628-46E5-9ACB-56130C23F9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4762" y="1530438"/>
            <a:ext cx="7499638" cy="2387600"/>
          </a:xfrm>
        </p:spPr>
        <p:txBody>
          <a:bodyPr>
            <a:noAutofit/>
          </a:bodyPr>
          <a:lstStyle/>
          <a:p>
            <a:pPr algn="l"/>
            <a:r>
              <a:rPr lang="ru-RU" sz="5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«Методическая служба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детско-юношеского творчества, как фактор профессионального роста педагога»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52E4651-4499-4D88-9E31-C34F2CEA2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4762" y="3935125"/>
            <a:ext cx="5808750" cy="1655762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C00000"/>
                </a:solidFill>
              </a:rPr>
              <a:t>Ерёменко Вера Юрьевна                              </a:t>
            </a:r>
            <a:r>
              <a:rPr lang="ru-RU" sz="2000" dirty="0" smtClean="0">
                <a:solidFill>
                  <a:srgbClr val="C00000"/>
                </a:solidFill>
              </a:rPr>
              <a:t>методист ЦДЮТ г. Степногорск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79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88D7E6-131A-4AE4-87BD-2D18672D7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663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Об особенностях учебно-воспитательного процесса в </a:t>
            </a:r>
            <a:r>
              <a:rPr lang="ru-RU" dirty="0" smtClean="0"/>
              <a:t>ОО РК </a:t>
            </a:r>
            <a:r>
              <a:rPr lang="ru-RU" dirty="0"/>
              <a:t>в 2021 -2022 учебном году</a:t>
            </a:r>
          </a:p>
        </p:txBody>
      </p:sp>
      <p:sp>
        <p:nvSpPr>
          <p:cNvPr id="34" name="Нашивка 33"/>
          <p:cNvSpPr/>
          <p:nvPr/>
        </p:nvSpPr>
        <p:spPr>
          <a:xfrm>
            <a:off x="6565900" y="4940300"/>
            <a:ext cx="4470400" cy="1447800"/>
          </a:xfrm>
          <a:prstGeom prst="chevr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к «человеку, не только знающему, но и способному творчески мыслить, действовать, </a:t>
            </a:r>
            <a:r>
              <a:rPr lang="ru-RU" b="1" dirty="0" err="1"/>
              <a:t>саморазвиваться</a:t>
            </a:r>
            <a:r>
              <a:rPr lang="ru-RU" b="1" dirty="0"/>
              <a:t>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1879600" y="4940300"/>
            <a:ext cx="4470400" cy="14478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от «человека только знающего» 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LN media\Downloads\578966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00" y="1299819"/>
            <a:ext cx="3835400" cy="326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0943461">
            <a:off x="1255451" y="1927766"/>
            <a:ext cx="2079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dirty="0" smtClean="0"/>
              <a:t>концепция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 rot="697067">
            <a:off x="9212146" y="3554462"/>
            <a:ext cx="20726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dirty="0" smtClean="0"/>
              <a:t>парадигма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 rot="150732">
            <a:off x="1980294" y="2797810"/>
            <a:ext cx="2121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dirty="0" smtClean="0"/>
              <a:t>инновации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 rot="350528">
            <a:off x="9303226" y="1833269"/>
            <a:ext cx="2315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/>
              <a:t>инициативность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606991" y="3662272"/>
            <a:ext cx="2206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dirty="0" smtClean="0"/>
              <a:t>компетенция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 rot="155864">
            <a:off x="8489369" y="2641311"/>
            <a:ext cx="21146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dirty="0" smtClean="0"/>
              <a:t>творчество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0122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29924" y="315262"/>
            <a:ext cx="10702844" cy="6045940"/>
            <a:chOff x="1234" y="1350"/>
            <a:chExt cx="9671" cy="1315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234" y="1350"/>
              <a:ext cx="9671" cy="13152"/>
              <a:chOff x="1515" y="2366"/>
              <a:chExt cx="9671" cy="11859"/>
            </a:xfrm>
          </p:grpSpPr>
          <p:grpSp>
            <p:nvGrpSpPr>
              <p:cNvPr id="12" name="Group 4"/>
              <p:cNvGrpSpPr>
                <a:grpSpLocks/>
              </p:cNvGrpSpPr>
              <p:nvPr/>
            </p:nvGrpSpPr>
            <p:grpSpPr bwMode="auto">
              <a:xfrm>
                <a:off x="1515" y="2366"/>
                <a:ext cx="9091" cy="5783"/>
                <a:chOff x="1515" y="2366"/>
                <a:chExt cx="9091" cy="5783"/>
              </a:xfrm>
            </p:grpSpPr>
            <p:grpSp>
              <p:nvGrpSpPr>
                <p:cNvPr id="28" name="Group 5"/>
                <p:cNvGrpSpPr>
                  <a:grpSpLocks/>
                </p:cNvGrpSpPr>
                <p:nvPr/>
              </p:nvGrpSpPr>
              <p:grpSpPr bwMode="auto">
                <a:xfrm>
                  <a:off x="1515" y="2366"/>
                  <a:ext cx="9091" cy="3351"/>
                  <a:chOff x="1515" y="2366"/>
                  <a:chExt cx="9091" cy="3351"/>
                </a:xfrm>
              </p:grpSpPr>
              <p:sp>
                <p:nvSpPr>
                  <p:cNvPr id="35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2302" y="2366"/>
                    <a:ext cx="7909" cy="1078"/>
                  </a:xfrm>
                  <a:prstGeom prst="rect">
                    <a:avLst/>
                  </a:prstGeom>
                  <a:solidFill>
                    <a:srgbClr val="F79646"/>
                  </a:solidFill>
                  <a:ln w="38100">
                    <a:solidFill>
                      <a:srgbClr val="F2F2F2"/>
                    </a:solidFill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974706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ПЕДАГОГИЧЕСКИЙ СОВЕТ </a:t>
                    </a:r>
                    <a:r>
                      <a:rPr kumimoji="0" lang="ru-RU" alt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управленческая функция</a:t>
                    </a:r>
                    <a:endParaRPr kumimoji="0" lang="ru-RU" altLang="ru-RU" sz="54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36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4589" y="4277"/>
                    <a:ext cx="3327" cy="1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79646"/>
                      </a:gs>
                      <a:gs pos="100000">
                        <a:srgbClr val="F79646">
                          <a:gamma/>
                          <a:tint val="20000"/>
                          <a:invGamma/>
                        </a:srgbClr>
                      </a:gs>
                    </a:gsLst>
                    <a:lin ang="5400000" scaled="1"/>
                  </a:gradFill>
                  <a:ln w="38100">
                    <a:solidFill>
                      <a:srgbClr val="F2F2F2"/>
                    </a:solidFill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974706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ИННОВАЦИОННЫЙ СОВЕТ</a:t>
                    </a:r>
                    <a:endParaRPr kumimoji="0" lang="ru-RU" altLang="ru-RU" sz="14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Times New Roman" pitchFamily="18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alt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аналитическая </a:t>
                    </a:r>
                  </a:p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alt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функция</a:t>
                    </a:r>
                    <a:endParaRPr kumimoji="0" lang="ru-RU" altLang="ru-RU" sz="36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37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515" y="4333"/>
                    <a:ext cx="2728" cy="1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79646"/>
                      </a:gs>
                      <a:gs pos="100000">
                        <a:srgbClr val="F79646">
                          <a:gamma/>
                          <a:tint val="20000"/>
                          <a:invGamma/>
                        </a:srgbClr>
                      </a:gs>
                    </a:gsLst>
                    <a:lin ang="5400000" scaled="1"/>
                  </a:gradFill>
                  <a:ln w="38100">
                    <a:solidFill>
                      <a:srgbClr val="F2F2F2"/>
                    </a:solidFill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974706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МЕТОДИЧЕСКИЙ СОВЕТ </a:t>
                    </a:r>
                    <a:r>
                      <a:rPr kumimoji="0" lang="ru-RU" alt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организационно-управленческая</a:t>
                    </a:r>
                    <a:r>
                      <a: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 </a:t>
                    </a:r>
                    <a:r>
                      <a:rPr kumimoji="0" lang="ru-RU" alt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функция</a:t>
                    </a:r>
                    <a:endParaRPr kumimoji="0" lang="ru-RU" altLang="ru-RU" sz="32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38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8068" y="4277"/>
                    <a:ext cx="2538" cy="1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79646"/>
                      </a:gs>
                      <a:gs pos="100000">
                        <a:srgbClr val="F79646">
                          <a:gamma/>
                          <a:tint val="20000"/>
                          <a:invGamma/>
                        </a:srgbClr>
                      </a:gs>
                    </a:gsLst>
                    <a:lin ang="5400000" scaled="1"/>
                  </a:gradFill>
                  <a:ln w="38100">
                    <a:solidFill>
                      <a:srgbClr val="F2F2F2"/>
                    </a:solidFill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974706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ХУДОЖЕСТВЕННЫЙ СОВЕТ </a:t>
                    </a:r>
                    <a:r>
                      <a:rPr kumimoji="0" lang="ru-RU" alt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организация и управление творческим процессом</a:t>
                    </a:r>
                    <a:endParaRPr kumimoji="0" lang="ru-RU" altLang="ru-RU" sz="32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29" name="Group 10"/>
                <p:cNvGrpSpPr>
                  <a:grpSpLocks/>
                </p:cNvGrpSpPr>
                <p:nvPr/>
              </p:nvGrpSpPr>
              <p:grpSpPr bwMode="auto">
                <a:xfrm>
                  <a:off x="2280" y="6470"/>
                  <a:ext cx="8326" cy="1679"/>
                  <a:chOff x="2280" y="6470"/>
                  <a:chExt cx="8326" cy="1679"/>
                </a:xfrm>
              </p:grpSpPr>
              <p:sp>
                <p:nvSpPr>
                  <p:cNvPr id="3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6602" y="6512"/>
                    <a:ext cx="1727" cy="563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FF9966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n w="38100">
                    <a:solidFill>
                      <a:srgbClr val="F2F2F2"/>
                    </a:solidFill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974706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Аттестация</a:t>
                    </a:r>
                    <a:endParaRPr kumimoji="0" lang="ru-RU" altLang="ru-RU" sz="32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31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6617" y="7309"/>
                    <a:ext cx="1727" cy="83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FF9966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n w="38100">
                    <a:solidFill>
                      <a:srgbClr val="F2F2F2"/>
                    </a:solidFill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974706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Диагностика </a:t>
                    </a:r>
                    <a:r>
                      <a: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педагогических</a:t>
                    </a:r>
                    <a:r>
                      <a: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 кадров</a:t>
                    </a:r>
                    <a:endParaRPr kumimoji="0" lang="ru-RU" altLang="ru-RU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8879" y="6487"/>
                    <a:ext cx="1727" cy="1662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FF9966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n w="38100">
                    <a:solidFill>
                      <a:srgbClr val="F2F2F2"/>
                    </a:solidFill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974706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Творческие группы по разработке и организации мероприятий</a:t>
                    </a:r>
                    <a:endParaRPr kumimoji="0" lang="ru-RU" altLang="ru-RU" sz="32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4589" y="6478"/>
                    <a:ext cx="1727" cy="1662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FF9966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n w="38100">
                    <a:solidFill>
                      <a:srgbClr val="F2F2F2"/>
                    </a:solidFill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974706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Творческие группы по разработке отдельных методических аспектов</a:t>
                    </a:r>
                    <a:endParaRPr kumimoji="0" lang="ru-RU" altLang="ru-RU" sz="32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34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280" y="6470"/>
                    <a:ext cx="1727" cy="167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FF9966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n w="38100">
                    <a:solidFill>
                      <a:srgbClr val="F2F2F2"/>
                    </a:solidFill>
                    <a:miter lim="800000"/>
                    <a:headEnd/>
                    <a:tailEnd/>
                  </a:ln>
                  <a:effectLst>
                    <a:outerShdw dist="28398" dir="3806097" algn="ctr" rotWithShape="0">
                      <a:srgbClr val="974706">
                        <a:alpha val="50000"/>
                      </a:srgbClr>
                    </a:outerShdw>
                  </a:effec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itchFamily="34" charset="0"/>
                        <a:cs typeface="Arial" pitchFamily="34" charset="0"/>
                      </a:rPr>
                      <a:t>Инициация инновационных процессов</a:t>
                    </a:r>
                    <a:endParaRPr kumimoji="0" lang="ru-RU" altLang="ru-RU" sz="36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</p:grpSp>
          <p:grpSp>
            <p:nvGrpSpPr>
              <p:cNvPr id="13" name="Group 16"/>
              <p:cNvGrpSpPr>
                <a:grpSpLocks/>
              </p:cNvGrpSpPr>
              <p:nvPr/>
            </p:nvGrpSpPr>
            <p:grpSpPr bwMode="auto">
              <a:xfrm>
                <a:off x="1765" y="8975"/>
                <a:ext cx="9421" cy="5250"/>
                <a:chOff x="1765" y="8975"/>
                <a:chExt cx="9421" cy="5250"/>
              </a:xfrm>
            </p:grpSpPr>
            <p:sp>
              <p:nvSpPr>
                <p:cNvPr id="14" name="Rectangle 17"/>
                <p:cNvSpPr>
                  <a:spLocks noChangeArrowheads="1"/>
                </p:cNvSpPr>
                <p:nvPr/>
              </p:nvSpPr>
              <p:spPr bwMode="auto">
                <a:xfrm>
                  <a:off x="3634" y="8975"/>
                  <a:ext cx="1727" cy="704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4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Методические советы</a:t>
                  </a:r>
                  <a:endParaRPr kumimoji="0" lang="ru-RU" altLang="ru-RU" sz="3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" name="Rectangle 18"/>
                <p:cNvSpPr>
                  <a:spLocks noChangeArrowheads="1"/>
                </p:cNvSpPr>
                <p:nvPr/>
              </p:nvSpPr>
              <p:spPr bwMode="auto">
                <a:xfrm>
                  <a:off x="3657" y="10497"/>
                  <a:ext cx="1727" cy="528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6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Мастер-классы</a:t>
                  </a:r>
                  <a:endParaRPr kumimoji="0" lang="ru-RU" altLang="ru-RU" sz="4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3643" y="12056"/>
                  <a:ext cx="1727" cy="585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6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Семинары</a:t>
                  </a:r>
                  <a:endParaRPr kumimoji="0" lang="ru-RU" altLang="ru-RU" sz="4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" name="Rectangle 20"/>
                <p:cNvSpPr>
                  <a:spLocks noChangeArrowheads="1"/>
                </p:cNvSpPr>
                <p:nvPr/>
              </p:nvSpPr>
              <p:spPr bwMode="auto">
                <a:xfrm>
                  <a:off x="5516" y="9381"/>
                  <a:ext cx="1927" cy="1217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200" b="1" i="0" u="none" strike="noStrike" cap="none" normalizeH="0" baseline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Выявление и описание передового педагогического опыта</a:t>
                  </a:r>
                  <a:endParaRPr kumimoji="0" lang="ru-RU" altLang="ru-RU" sz="3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" name="Rectangle 21"/>
                <p:cNvSpPr>
                  <a:spLocks noChangeArrowheads="1"/>
                </p:cNvSpPr>
                <p:nvPr/>
              </p:nvSpPr>
              <p:spPr bwMode="auto">
                <a:xfrm>
                  <a:off x="5653" y="11607"/>
                  <a:ext cx="1927" cy="741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6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Самообразование</a:t>
                  </a:r>
                  <a:endPara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Rectangle 22"/>
                <p:cNvSpPr>
                  <a:spLocks noChangeArrowheads="1"/>
                </p:cNvSpPr>
                <p:nvPr/>
              </p:nvSpPr>
              <p:spPr bwMode="auto">
                <a:xfrm>
                  <a:off x="7609" y="9366"/>
                  <a:ext cx="1927" cy="1217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2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Индивидуальная методическая работа, консультации</a:t>
                  </a:r>
                  <a:endPara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Rectangle 23"/>
                <p:cNvSpPr>
                  <a:spLocks noChangeArrowheads="1"/>
                </p:cNvSpPr>
                <p:nvPr/>
              </p:nvSpPr>
              <p:spPr bwMode="auto">
                <a:xfrm>
                  <a:off x="9699" y="9060"/>
                  <a:ext cx="1487" cy="914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4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Городские</a:t>
                  </a:r>
                  <a:r>
                    <a:rPr kumimoji="0" lang="ru-RU" altLang="ru-RU" sz="12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 мероприятия</a:t>
                  </a:r>
                  <a:endPara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Rectangle 24"/>
                <p:cNvSpPr>
                  <a:spLocks noChangeArrowheads="1"/>
                </p:cNvSpPr>
                <p:nvPr/>
              </p:nvSpPr>
              <p:spPr bwMode="auto">
                <a:xfrm>
                  <a:off x="9699" y="10499"/>
                  <a:ext cx="1487" cy="670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2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Творческие гостиные</a:t>
                  </a:r>
                  <a:endPara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Rectangle 25"/>
                <p:cNvSpPr>
                  <a:spLocks noChangeArrowheads="1"/>
                </p:cNvSpPr>
                <p:nvPr/>
              </p:nvSpPr>
              <p:spPr bwMode="auto">
                <a:xfrm>
                  <a:off x="9690" y="11987"/>
                  <a:ext cx="1487" cy="670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4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Отчетный концерт</a:t>
                  </a:r>
                  <a:endParaRPr kumimoji="0" lang="ru-RU" altLang="ru-RU" sz="3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Rectangle 26"/>
                <p:cNvSpPr>
                  <a:spLocks noChangeArrowheads="1"/>
                </p:cNvSpPr>
                <p:nvPr/>
              </p:nvSpPr>
              <p:spPr bwMode="auto">
                <a:xfrm>
                  <a:off x="7609" y="11458"/>
                  <a:ext cx="1927" cy="1217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2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Работа с молодыми </a:t>
                  </a:r>
                  <a:r>
                    <a:rPr kumimoji="0" lang="ru-RU" altLang="ru-RU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специалистами</a:t>
                  </a:r>
                  <a:endPara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Rectangle 27"/>
                <p:cNvSpPr>
                  <a:spLocks noChangeArrowheads="1"/>
                </p:cNvSpPr>
                <p:nvPr/>
              </p:nvSpPr>
              <p:spPr bwMode="auto">
                <a:xfrm>
                  <a:off x="1765" y="8975"/>
                  <a:ext cx="1727" cy="999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6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Методические планерки</a:t>
                  </a:r>
                  <a:endParaRPr kumimoji="0" lang="ru-RU" altLang="ru-RU" sz="4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Rectangle 28"/>
                <p:cNvSpPr>
                  <a:spLocks noChangeArrowheads="1"/>
                </p:cNvSpPr>
                <p:nvPr/>
              </p:nvSpPr>
              <p:spPr bwMode="auto">
                <a:xfrm>
                  <a:off x="1765" y="10321"/>
                  <a:ext cx="1727" cy="704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Практикумы</a:t>
                  </a:r>
                  <a:endParaRPr kumimoji="0" lang="ru-RU" altLang="ru-RU" sz="3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Rectangle 29"/>
                <p:cNvSpPr>
                  <a:spLocks noChangeArrowheads="1"/>
                </p:cNvSpPr>
                <p:nvPr/>
              </p:nvSpPr>
              <p:spPr bwMode="auto">
                <a:xfrm>
                  <a:off x="1765" y="11953"/>
                  <a:ext cx="1727" cy="704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00"/>
                    </a:gs>
                    <a:gs pos="100000">
                      <a:srgbClr val="66FF33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6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Конференции</a:t>
                  </a:r>
                  <a:endParaRPr kumimoji="0" lang="ru-RU" altLang="ru-RU" sz="4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Rectangle 30"/>
                <p:cNvSpPr>
                  <a:spLocks noChangeArrowheads="1"/>
                </p:cNvSpPr>
                <p:nvPr/>
              </p:nvSpPr>
              <p:spPr bwMode="auto">
                <a:xfrm>
                  <a:off x="4401" y="13489"/>
                  <a:ext cx="4071" cy="736"/>
                </a:xfrm>
                <a:prstGeom prst="rect">
                  <a:avLst/>
                </a:prstGeom>
                <a:gradFill rotWithShape="1">
                  <a:gsLst>
                    <a:gs pos="0">
                      <a:srgbClr val="66FF33"/>
                    </a:gs>
                    <a:gs pos="100000">
                      <a:srgbClr val="00B0F0"/>
                    </a:gs>
                  </a:gsLst>
                  <a:lin ang="5400000" scaled="1"/>
                </a:gra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74706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altLang="ru-RU" sz="16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ЕДИНАЯ МЕТОДИЧЕСКАЯ ТЕМА</a:t>
                  </a:r>
                  <a:endParaRPr kumimoji="0" lang="ru-RU" altLang="ru-RU" sz="4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1981" y="2577"/>
              <a:ext cx="8420" cy="11640"/>
              <a:chOff x="1981" y="2577"/>
              <a:chExt cx="8420" cy="11640"/>
            </a:xfrm>
          </p:grpSpPr>
          <p:grpSp>
            <p:nvGrpSpPr>
              <p:cNvPr id="5" name="Group 32"/>
              <p:cNvGrpSpPr>
                <a:grpSpLocks/>
              </p:cNvGrpSpPr>
              <p:nvPr/>
            </p:nvGrpSpPr>
            <p:grpSpPr bwMode="auto">
              <a:xfrm>
                <a:off x="2348" y="2577"/>
                <a:ext cx="6751" cy="866"/>
                <a:chOff x="2348" y="2577"/>
                <a:chExt cx="6751" cy="866"/>
              </a:xfrm>
            </p:grpSpPr>
            <p:cxnSp>
              <p:nvCxnSpPr>
                <p:cNvPr id="1057" name="AutoShape 33"/>
                <p:cNvCxnSpPr>
                  <a:cxnSpLocks noChangeShapeType="1"/>
                </p:cNvCxnSpPr>
                <p:nvPr/>
              </p:nvCxnSpPr>
              <p:spPr bwMode="auto">
                <a:xfrm>
                  <a:off x="6111" y="2577"/>
                  <a:ext cx="1" cy="847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58" name="AutoShape 34"/>
                <p:cNvCxnSpPr>
                  <a:cxnSpLocks noChangeShapeType="1"/>
                </p:cNvCxnSpPr>
                <p:nvPr/>
              </p:nvCxnSpPr>
              <p:spPr bwMode="auto">
                <a:xfrm>
                  <a:off x="2415" y="2954"/>
                  <a:ext cx="1" cy="451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59" name="AutoShape 35"/>
                <p:cNvCxnSpPr>
                  <a:cxnSpLocks noChangeShapeType="1"/>
                </p:cNvCxnSpPr>
                <p:nvPr/>
              </p:nvCxnSpPr>
              <p:spPr bwMode="auto">
                <a:xfrm flipH="1">
                  <a:off x="2348" y="2991"/>
                  <a:ext cx="6751" cy="9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0" name="AutoShape 36"/>
                <p:cNvCxnSpPr>
                  <a:cxnSpLocks noChangeShapeType="1"/>
                </p:cNvCxnSpPr>
                <p:nvPr/>
              </p:nvCxnSpPr>
              <p:spPr bwMode="auto">
                <a:xfrm>
                  <a:off x="9005" y="2992"/>
                  <a:ext cx="1" cy="451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6" name="Group 37"/>
              <p:cNvGrpSpPr>
                <a:grpSpLocks/>
              </p:cNvGrpSpPr>
              <p:nvPr/>
            </p:nvGrpSpPr>
            <p:grpSpPr bwMode="auto">
              <a:xfrm>
                <a:off x="2921" y="5004"/>
                <a:ext cx="6514" cy="897"/>
                <a:chOff x="2921" y="5004"/>
                <a:chExt cx="6514" cy="897"/>
              </a:xfrm>
            </p:grpSpPr>
            <p:cxnSp>
              <p:nvCxnSpPr>
                <p:cNvPr id="1062" name="AutoShape 38"/>
                <p:cNvCxnSpPr>
                  <a:cxnSpLocks noChangeShapeType="1"/>
                </p:cNvCxnSpPr>
                <p:nvPr/>
              </p:nvCxnSpPr>
              <p:spPr bwMode="auto">
                <a:xfrm>
                  <a:off x="2921" y="5004"/>
                  <a:ext cx="0" cy="835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3" name="AutoShape 39"/>
                <p:cNvCxnSpPr>
                  <a:cxnSpLocks noChangeShapeType="1"/>
                </p:cNvCxnSpPr>
                <p:nvPr/>
              </p:nvCxnSpPr>
              <p:spPr bwMode="auto">
                <a:xfrm>
                  <a:off x="5173" y="5059"/>
                  <a:ext cx="0" cy="835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4" name="AutoShape 40"/>
                <p:cNvCxnSpPr>
                  <a:cxnSpLocks noChangeShapeType="1"/>
                </p:cNvCxnSpPr>
                <p:nvPr/>
              </p:nvCxnSpPr>
              <p:spPr bwMode="auto">
                <a:xfrm>
                  <a:off x="7126" y="5059"/>
                  <a:ext cx="0" cy="835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5" name="AutoShape 41"/>
                <p:cNvCxnSpPr>
                  <a:cxnSpLocks noChangeShapeType="1"/>
                </p:cNvCxnSpPr>
                <p:nvPr/>
              </p:nvCxnSpPr>
              <p:spPr bwMode="auto">
                <a:xfrm>
                  <a:off x="9435" y="5066"/>
                  <a:ext cx="0" cy="835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7" name="Group 42"/>
              <p:cNvGrpSpPr>
                <a:grpSpLocks/>
              </p:cNvGrpSpPr>
              <p:nvPr/>
            </p:nvGrpSpPr>
            <p:grpSpPr bwMode="auto">
              <a:xfrm>
                <a:off x="8191" y="7818"/>
                <a:ext cx="2210" cy="6372"/>
                <a:chOff x="8026" y="7818"/>
                <a:chExt cx="2210" cy="6372"/>
              </a:xfrm>
            </p:grpSpPr>
            <p:cxnSp>
              <p:nvCxnSpPr>
                <p:cNvPr id="1067" name="AutoShape 43"/>
                <p:cNvCxnSpPr>
                  <a:cxnSpLocks noChangeShapeType="1"/>
                </p:cNvCxnSpPr>
                <p:nvPr/>
              </p:nvCxnSpPr>
              <p:spPr bwMode="auto">
                <a:xfrm>
                  <a:off x="10163" y="7818"/>
                  <a:ext cx="0" cy="929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8" name="AutoShape 44"/>
                <p:cNvCxnSpPr>
                  <a:cxnSpLocks noChangeShapeType="1"/>
                </p:cNvCxnSpPr>
                <p:nvPr/>
              </p:nvCxnSpPr>
              <p:spPr bwMode="auto">
                <a:xfrm>
                  <a:off x="10160" y="9938"/>
                  <a:ext cx="13" cy="403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69" name="AutoShape 45"/>
                <p:cNvCxnSpPr>
                  <a:cxnSpLocks noChangeShapeType="1"/>
                </p:cNvCxnSpPr>
                <p:nvPr/>
              </p:nvCxnSpPr>
              <p:spPr bwMode="auto">
                <a:xfrm>
                  <a:off x="10181" y="11149"/>
                  <a:ext cx="0" cy="806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70" name="AutoShape 46"/>
                <p:cNvCxnSpPr>
                  <a:cxnSpLocks noChangeShapeType="1"/>
                </p:cNvCxnSpPr>
                <p:nvPr/>
              </p:nvCxnSpPr>
              <p:spPr bwMode="auto">
                <a:xfrm>
                  <a:off x="10190" y="12801"/>
                  <a:ext cx="0" cy="1389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71" name="AutoShape 47"/>
                <p:cNvCxnSpPr>
                  <a:cxnSpLocks noChangeShapeType="1"/>
                  <a:stCxn id="27" idx="3"/>
                </p:cNvCxnSpPr>
                <p:nvPr/>
              </p:nvCxnSpPr>
              <p:spPr bwMode="auto">
                <a:xfrm>
                  <a:off x="8026" y="14094"/>
                  <a:ext cx="2210" cy="96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8" name="Group 48"/>
              <p:cNvGrpSpPr>
                <a:grpSpLocks/>
              </p:cNvGrpSpPr>
              <p:nvPr/>
            </p:nvGrpSpPr>
            <p:grpSpPr bwMode="auto">
              <a:xfrm>
                <a:off x="1981" y="7818"/>
                <a:ext cx="2139" cy="6399"/>
                <a:chOff x="2236" y="7818"/>
                <a:chExt cx="2139" cy="6399"/>
              </a:xfrm>
            </p:grpSpPr>
            <p:cxnSp>
              <p:nvCxnSpPr>
                <p:cNvPr id="1073" name="AutoShape 49"/>
                <p:cNvCxnSpPr>
                  <a:cxnSpLocks noChangeShapeType="1"/>
                  <a:endCxn id="27" idx="1"/>
                </p:cNvCxnSpPr>
                <p:nvPr/>
              </p:nvCxnSpPr>
              <p:spPr bwMode="auto">
                <a:xfrm flipV="1">
                  <a:off x="2236" y="14094"/>
                  <a:ext cx="2139" cy="85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74" name="AutoShape 50"/>
                <p:cNvCxnSpPr>
                  <a:cxnSpLocks noChangeShapeType="1"/>
                </p:cNvCxnSpPr>
                <p:nvPr/>
              </p:nvCxnSpPr>
              <p:spPr bwMode="auto">
                <a:xfrm>
                  <a:off x="2275" y="7818"/>
                  <a:ext cx="1" cy="848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75" name="AutoShape 51"/>
                <p:cNvCxnSpPr>
                  <a:cxnSpLocks noChangeShapeType="1"/>
                </p:cNvCxnSpPr>
                <p:nvPr/>
              </p:nvCxnSpPr>
              <p:spPr bwMode="auto">
                <a:xfrm>
                  <a:off x="2254" y="9938"/>
                  <a:ext cx="21" cy="235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76" name="AutoShape 52"/>
                <p:cNvCxnSpPr>
                  <a:cxnSpLocks noChangeShapeType="1"/>
                </p:cNvCxnSpPr>
                <p:nvPr/>
              </p:nvCxnSpPr>
              <p:spPr bwMode="auto">
                <a:xfrm>
                  <a:off x="2274" y="11004"/>
                  <a:ext cx="0" cy="951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77" name="AutoShape 53"/>
                <p:cNvCxnSpPr>
                  <a:cxnSpLocks noChangeShapeType="1"/>
                </p:cNvCxnSpPr>
                <p:nvPr/>
              </p:nvCxnSpPr>
              <p:spPr bwMode="auto">
                <a:xfrm>
                  <a:off x="2263" y="12817"/>
                  <a:ext cx="0" cy="1400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9" name="Group 54"/>
              <p:cNvGrpSpPr>
                <a:grpSpLocks/>
              </p:cNvGrpSpPr>
              <p:nvPr/>
            </p:nvGrpSpPr>
            <p:grpSpPr bwMode="auto">
              <a:xfrm>
                <a:off x="4338" y="7803"/>
                <a:ext cx="1" cy="4279"/>
                <a:chOff x="3726" y="7818"/>
                <a:chExt cx="1" cy="4279"/>
              </a:xfrm>
            </p:grpSpPr>
            <p:cxnSp>
              <p:nvCxnSpPr>
                <p:cNvPr id="1079" name="AutoShape 55"/>
                <p:cNvCxnSpPr>
                  <a:cxnSpLocks noChangeShapeType="1"/>
                </p:cNvCxnSpPr>
                <p:nvPr/>
              </p:nvCxnSpPr>
              <p:spPr bwMode="auto">
                <a:xfrm>
                  <a:off x="3726" y="7818"/>
                  <a:ext cx="1" cy="848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80" name="AutoShape 56"/>
                <p:cNvCxnSpPr>
                  <a:cxnSpLocks noChangeShapeType="1"/>
                </p:cNvCxnSpPr>
                <p:nvPr/>
              </p:nvCxnSpPr>
              <p:spPr bwMode="auto">
                <a:xfrm>
                  <a:off x="3726" y="9503"/>
                  <a:ext cx="0" cy="806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81" name="AutoShape 57"/>
                <p:cNvCxnSpPr>
                  <a:cxnSpLocks noChangeShapeType="1"/>
                </p:cNvCxnSpPr>
                <p:nvPr/>
              </p:nvCxnSpPr>
              <p:spPr bwMode="auto">
                <a:xfrm flipH="1">
                  <a:off x="3726" y="11038"/>
                  <a:ext cx="1" cy="1059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" name="Group 58"/>
              <p:cNvGrpSpPr>
                <a:grpSpLocks/>
              </p:cNvGrpSpPr>
              <p:nvPr/>
            </p:nvGrpSpPr>
            <p:grpSpPr bwMode="auto">
              <a:xfrm>
                <a:off x="6351" y="7803"/>
                <a:ext cx="11" cy="3631"/>
                <a:chOff x="6351" y="7803"/>
                <a:chExt cx="11" cy="3631"/>
              </a:xfrm>
            </p:grpSpPr>
            <p:cxnSp>
              <p:nvCxnSpPr>
                <p:cNvPr id="1083" name="AutoShape 59"/>
                <p:cNvCxnSpPr>
                  <a:cxnSpLocks noChangeShapeType="1"/>
                </p:cNvCxnSpPr>
                <p:nvPr/>
              </p:nvCxnSpPr>
              <p:spPr bwMode="auto">
                <a:xfrm>
                  <a:off x="6351" y="7803"/>
                  <a:ext cx="1" cy="1311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84" name="AutoShape 60"/>
                <p:cNvCxnSpPr>
                  <a:cxnSpLocks noChangeShapeType="1"/>
                </p:cNvCxnSpPr>
                <p:nvPr/>
              </p:nvCxnSpPr>
              <p:spPr bwMode="auto">
                <a:xfrm>
                  <a:off x="6362" y="10573"/>
                  <a:ext cx="0" cy="861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1" name="Group 61"/>
              <p:cNvGrpSpPr>
                <a:grpSpLocks/>
              </p:cNvGrpSpPr>
              <p:nvPr/>
            </p:nvGrpSpPr>
            <p:grpSpPr bwMode="auto">
              <a:xfrm>
                <a:off x="8048" y="7818"/>
                <a:ext cx="11" cy="3631"/>
                <a:chOff x="6351" y="7803"/>
                <a:chExt cx="11" cy="3631"/>
              </a:xfrm>
            </p:grpSpPr>
            <p:cxnSp>
              <p:nvCxnSpPr>
                <p:cNvPr id="1086" name="AutoShape 62"/>
                <p:cNvCxnSpPr>
                  <a:cxnSpLocks noChangeShapeType="1"/>
                </p:cNvCxnSpPr>
                <p:nvPr/>
              </p:nvCxnSpPr>
              <p:spPr bwMode="auto">
                <a:xfrm>
                  <a:off x="6351" y="7803"/>
                  <a:ext cx="1" cy="1311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87" name="AutoShape 63"/>
                <p:cNvCxnSpPr>
                  <a:cxnSpLocks noChangeShapeType="1"/>
                </p:cNvCxnSpPr>
                <p:nvPr/>
              </p:nvCxnSpPr>
              <p:spPr bwMode="auto">
                <a:xfrm>
                  <a:off x="6362" y="10573"/>
                  <a:ext cx="0" cy="861"/>
                </a:xfrm>
                <a:prstGeom prst="straightConnector1">
                  <a:avLst/>
                </a:prstGeom>
                <a:noFill/>
                <a:ln w="57150">
                  <a:solidFill>
                    <a:srgbClr val="E36C0A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197020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7" name="Схема 1036"/>
          <p:cNvGraphicFramePr/>
          <p:nvPr>
            <p:extLst>
              <p:ext uri="{D42A27DB-BD31-4B8C-83A1-F6EECF244321}">
                <p14:modId xmlns:p14="http://schemas.microsoft.com/office/powerpoint/2010/main" val="711071713"/>
              </p:ext>
            </p:extLst>
          </p:nvPr>
        </p:nvGraphicFramePr>
        <p:xfrm>
          <a:off x="1970689" y="1252702"/>
          <a:ext cx="6022427" cy="5738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12" name="Picture 64" descr="C:\Users\TanMedia\Downloads\3d-people-success-png-1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519" y="2989056"/>
            <a:ext cx="6046318" cy="377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Заголовок 1">
            <a:extLst>
              <a:ext uri="{FF2B5EF4-FFF2-40B4-BE49-F238E27FC236}">
                <a16:creationId xmlns="" xmlns:a16="http://schemas.microsoft.com/office/drawing/2014/main" id="{3888D7E6-131A-4AE4-87BD-2D18672D7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146049"/>
            <a:ext cx="10515600" cy="1401244"/>
          </a:xfrm>
        </p:spPr>
        <p:txBody>
          <a:bodyPr>
            <a:normAutofit/>
          </a:bodyPr>
          <a:lstStyle/>
          <a:p>
            <a:r>
              <a:rPr lang="ru-RU" dirty="0" smtClean="0"/>
              <a:t>Формы методической работы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6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833122" y="971550"/>
            <a:ext cx="9594078" cy="5456076"/>
            <a:chOff x="978927" y="169372"/>
            <a:chExt cx="10766049" cy="6383609"/>
          </a:xfrm>
        </p:grpSpPr>
        <p:pic>
          <p:nvPicPr>
            <p:cNvPr id="3074" name="Picture 2" descr="C:\Users\TanMedia\Desktop\доклад на МС\4.Волянская В.Н.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1034" y="3218535"/>
              <a:ext cx="2343942" cy="333444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" name="Picture 3" descr="C:\Users\TanMedia\Desktop\доклад на МС\5. Гамастинов С.Г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9197" y="1967179"/>
              <a:ext cx="1916538" cy="272629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C:\Users\TanMedia\Desktop\доклад на МС\6. Гамастинов С.Г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3217" y="2709855"/>
              <a:ext cx="1303882" cy="184282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7" name="Picture 5" descr="C:\Users\TanMedia\Desktop\доклад на МС\7. Еременко В.Ю.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133" y="2871916"/>
              <a:ext cx="2596565" cy="189283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C:\Users\TanMedia\Desktop\доклад на МС\8. Еременко В.Ю.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9948" y="5153629"/>
              <a:ext cx="1998825" cy="139935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9" name="Picture 7" descr="C:\Users\TanMedia\Desktop\доклад на МС\9. Кусаинова Г.А.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4053" y="169372"/>
              <a:ext cx="1733266" cy="245173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1" name="Picture 9" descr="C:\Users\TanMedia\Desktop\доклад на МС\11. Пищуллин К.В..jfi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5800" y="5291864"/>
              <a:ext cx="1771932" cy="126111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 descr="C:\Users\TanMedia\Desktop\доклад на МС\13. Уренцева Л.Г.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3815" y="4841221"/>
              <a:ext cx="2343093" cy="171176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3" name="Picture 11" descr="C:\Users\TanMedia\Desktop\доклад на МС\14.Шульга  Е.А.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3217" y="169372"/>
              <a:ext cx="3244289" cy="23123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 descr="C:\Users\TanMedia\Desktop\доклад на МС\1.Акимова И.Б..jfif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5362" y="2648714"/>
              <a:ext cx="1383942" cy="190396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5" name="Picture 13" descr="C:\Users\TanMedia\Desktop\доклад на МС\2.Акимова И.Б..jfif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1127" y="169372"/>
              <a:ext cx="1893849" cy="276493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6" name="Picture 14" descr="C:\Users\TanMedia\Desktop\доклад на МС\3. Барт О.Г.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927" y="169372"/>
              <a:ext cx="2200433" cy="154725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3888D7E6-131A-4AE4-87BD-2D18672D7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165619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Достижения педагогов ЦДЮТ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57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TanMedia\Desktop\доклад на МС\слайд 7\призер областного конкурса Лучший педагог дополнительного образования.jf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322" y="1367085"/>
            <a:ext cx="2197013" cy="32968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C:\Users\TanMedia\Desktop\доклад на МС\10. Пищулин К.В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35" y="2973417"/>
            <a:ext cx="1901785" cy="3380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3888D7E6-131A-4AE4-87BD-2D18672D7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25919"/>
            <a:ext cx="10515600" cy="1325563"/>
          </a:xfrm>
        </p:spPr>
        <p:txBody>
          <a:bodyPr>
            <a:normAutofit/>
          </a:bodyPr>
          <a:lstStyle/>
          <a:p>
            <a:r>
              <a:rPr lang="kk-KZ" sz="3200" dirty="0" smtClean="0"/>
              <a:t>Областной конкурс </a:t>
            </a:r>
            <a:br>
              <a:rPr lang="kk-KZ" sz="3200" dirty="0" smtClean="0"/>
            </a:br>
            <a:r>
              <a:rPr lang="ru-RU" sz="3200" dirty="0" smtClean="0"/>
              <a:t>«</a:t>
            </a:r>
            <a:r>
              <a:rPr lang="ru-RU" sz="3200" dirty="0"/>
              <a:t>Лучший педагог дополнительного образования»</a:t>
            </a:r>
            <a:endParaRPr lang="ru-RU" sz="3200" dirty="0"/>
          </a:p>
        </p:txBody>
      </p:sp>
      <p:pic>
        <p:nvPicPr>
          <p:cNvPr id="4100" name="Picture 4" descr="C:\Users\TanMedia\Downloads\d180d0b8d181d183d0bdd0bed0ba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04565" y="1354147"/>
            <a:ext cx="4508205" cy="510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0" t="16125" r="8139" b="14914"/>
          <a:stretch/>
        </p:blipFill>
        <p:spPr bwMode="auto">
          <a:xfrm>
            <a:off x="4699370" y="1367086"/>
            <a:ext cx="2081050" cy="1164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0" t="16667" r="8160" b="14061"/>
          <a:stretch/>
        </p:blipFill>
        <p:spPr bwMode="auto">
          <a:xfrm>
            <a:off x="2059323" y="5059688"/>
            <a:ext cx="2311520" cy="1294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57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88D7E6-131A-4AE4-87BD-2D18672D7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51319"/>
            <a:ext cx="10515600" cy="1325563"/>
          </a:xfrm>
        </p:spPr>
        <p:txBody>
          <a:bodyPr>
            <a:noAutofit/>
          </a:bodyPr>
          <a:lstStyle/>
          <a:p>
            <a:r>
              <a:rPr lang="ru-RU" sz="2800" dirty="0"/>
              <a:t>Обучение на курсах является хорошим стимулом для активизации профессионального и творческого потенциала </a:t>
            </a:r>
            <a:r>
              <a:rPr lang="ru-RU" sz="2800" dirty="0" smtClean="0"/>
              <a:t>преподавателей</a:t>
            </a:r>
            <a:endParaRPr lang="ru-RU" sz="2800" dirty="0"/>
          </a:p>
        </p:txBody>
      </p:sp>
      <p:pic>
        <p:nvPicPr>
          <p:cNvPr id="10242" name="Picture 2" descr="J:\IMG_08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647" y="3999862"/>
            <a:ext cx="3633603" cy="2422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J:\136049291_199155491878464_1107793754033751657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7" b="8346"/>
          <a:stretch/>
        </p:blipFill>
        <p:spPr bwMode="auto">
          <a:xfrm>
            <a:off x="1761647" y="1320800"/>
            <a:ext cx="3633603" cy="2400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9" t="7446" r="51875" b="33048"/>
          <a:stretch/>
        </p:blipFill>
        <p:spPr bwMode="auto">
          <a:xfrm>
            <a:off x="6299200" y="1320800"/>
            <a:ext cx="4656940" cy="5101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57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88D7E6-131A-4AE4-87BD-2D18672D7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-191019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/>
              <a:t>Обобщение передового педагогического опыта </a:t>
            </a:r>
            <a:endParaRPr lang="ru-RU" sz="4000" dirty="0"/>
          </a:p>
        </p:txBody>
      </p:sp>
      <p:sp>
        <p:nvSpPr>
          <p:cNvPr id="4" name="Нашивка 3"/>
          <p:cNvSpPr/>
          <p:nvPr/>
        </p:nvSpPr>
        <p:spPr>
          <a:xfrm>
            <a:off x="1671146" y="4940300"/>
            <a:ext cx="3247696" cy="1255548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Экспертный совет ЦДЮТ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4918842" y="4940300"/>
            <a:ext cx="3363311" cy="1255548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Экспертный совет </a:t>
            </a:r>
            <a:r>
              <a:rPr lang="kk-KZ" sz="2400" dirty="0"/>
              <a:t>отдела </a:t>
            </a:r>
            <a:r>
              <a:rPr lang="kk-KZ" sz="2400" dirty="0" smtClean="0"/>
              <a:t>образования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8282153" y="4940300"/>
            <a:ext cx="3757448" cy="1255548"/>
          </a:xfrm>
          <a:prstGeom prst="chevron">
            <a:avLst/>
          </a:prstGeom>
          <a:solidFill>
            <a:schemeClr val="accent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Э</a:t>
            </a:r>
            <a:r>
              <a:rPr lang="ru-RU" sz="2400" dirty="0" smtClean="0"/>
              <a:t>кспертный </a:t>
            </a:r>
            <a:r>
              <a:rPr lang="ru-RU" sz="2400" dirty="0"/>
              <a:t>совет </a:t>
            </a:r>
            <a:r>
              <a:rPr lang="kk-KZ" sz="2400" dirty="0"/>
              <a:t>управления образования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2" t="16705" r="64914" b="10957"/>
          <a:stretch/>
        </p:blipFill>
        <p:spPr bwMode="auto">
          <a:xfrm>
            <a:off x="1671146" y="961694"/>
            <a:ext cx="2609193" cy="3720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9" t="24827" r="38620" b="16169"/>
          <a:stretch/>
        </p:blipFill>
        <p:spPr bwMode="auto">
          <a:xfrm>
            <a:off x="8707822" y="961694"/>
            <a:ext cx="2647952" cy="3720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C:\Users\TanMedia\Downloads\image154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057" y="961694"/>
            <a:ext cx="4094880" cy="398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57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88D7E6-131A-4AE4-87BD-2D18672D7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102119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/>
              <a:t>Р</a:t>
            </a:r>
            <a:r>
              <a:rPr lang="ru-RU" dirty="0" smtClean="0"/>
              <a:t>аспространение </a:t>
            </a:r>
            <a:r>
              <a:rPr lang="ru-RU" dirty="0"/>
              <a:t>накопленного опыта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73284" y="1369345"/>
            <a:ext cx="4405745" cy="98565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Публикации</a:t>
            </a:r>
            <a:endParaRPr lang="ru-RU" sz="4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74680" y="3098542"/>
            <a:ext cx="2885705" cy="237506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/>
              <a:t>Д</a:t>
            </a:r>
            <a:r>
              <a:rPr lang="ru-RU" sz="2000" b="1" dirty="0" smtClean="0"/>
              <a:t>елают </a:t>
            </a:r>
            <a:r>
              <a:rPr lang="ru-RU" sz="2000" b="1" dirty="0"/>
              <a:t>результаты </a:t>
            </a:r>
            <a:r>
              <a:rPr lang="ru-RU" sz="2000" b="1" dirty="0" smtClean="0"/>
              <a:t>научно-методической </a:t>
            </a:r>
            <a:r>
              <a:rPr lang="ru-RU" sz="2000" b="1" dirty="0"/>
              <a:t>работы педагогов доступными профессиональному </a:t>
            </a:r>
            <a:r>
              <a:rPr lang="ru-RU" sz="2000" b="1" dirty="0" smtClean="0"/>
              <a:t>сообществу</a:t>
            </a:r>
            <a:endParaRPr lang="ru-RU" sz="2000" b="1" dirty="0"/>
          </a:p>
        </p:txBody>
      </p:sp>
      <p:sp>
        <p:nvSpPr>
          <p:cNvPr id="15" name="Нашивка 14"/>
          <p:cNvSpPr/>
          <p:nvPr/>
        </p:nvSpPr>
        <p:spPr>
          <a:xfrm rot="5400000">
            <a:off x="2279840" y="2417846"/>
            <a:ext cx="326636" cy="527220"/>
          </a:xfrm>
          <a:prstGeom prst="chevr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 rot="2186851">
            <a:off x="5777520" y="2320011"/>
            <a:ext cx="326636" cy="527220"/>
          </a:xfrm>
          <a:prstGeom prst="chevr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884869" y="3098542"/>
            <a:ext cx="4785756" cy="237506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/>
              <a:t>Я</a:t>
            </a:r>
            <a:r>
              <a:rPr lang="ru-RU" sz="2000" b="1" dirty="0" smtClean="0"/>
              <a:t>вляются </a:t>
            </a:r>
            <a:r>
              <a:rPr lang="ru-RU" sz="2000" b="1" dirty="0"/>
              <a:t>косвенным подтверждением достоверности основных результатов, полученных в работе, ее новизны и научного уровня, поскольку после выхода в свет публикация становится объектом изучения и оценки широкой педагогической  общественности.</a:t>
            </a:r>
          </a:p>
        </p:txBody>
      </p:sp>
      <p:pic>
        <p:nvPicPr>
          <p:cNvPr id="6146" name="Picture 2" descr="C:\Users\TanMedia\Desktop\доклад на МС\слайд 10\60222c3d374d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881" y="1234686"/>
            <a:ext cx="2046480" cy="144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TanMedia\Desktop\доклад на МС\слайд 10\sert_0256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085" y="1227286"/>
            <a:ext cx="2007041" cy="144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TanMedia\Desktop\доклад на МС\слайд 10\Гридасова Свидетельство  о публикации22.01.20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137" y="3439406"/>
            <a:ext cx="1746434" cy="248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Нашивка 21"/>
          <p:cNvSpPr/>
          <p:nvPr/>
        </p:nvSpPr>
        <p:spPr>
          <a:xfrm rot="2186851">
            <a:off x="6089888" y="2581164"/>
            <a:ext cx="326636" cy="527220"/>
          </a:xfrm>
          <a:prstGeom prst="chevr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57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88D7E6-131A-4AE4-87BD-2D18672D7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38619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Школа молодого педагога</a:t>
            </a:r>
            <a:endParaRPr lang="ru-RU" dirty="0"/>
          </a:p>
        </p:txBody>
      </p:sp>
      <p:pic>
        <p:nvPicPr>
          <p:cNvPr id="7171" name="Picture 3" descr="C:\Users\TanMedia\Desktop\доклад на МС\слайд 11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424" y="1632201"/>
            <a:ext cx="5324110" cy="3993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TanMedia\Desktop\доклад на МС\слайд 11\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9" r="4608"/>
          <a:stretch/>
        </p:blipFill>
        <p:spPr bwMode="auto">
          <a:xfrm>
            <a:off x="7910621" y="1632201"/>
            <a:ext cx="3136607" cy="3993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56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27599" y="1044235"/>
            <a:ext cx="699149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Методическая работа в центре  </a:t>
            </a:r>
            <a:r>
              <a:rPr lang="ru-RU" sz="3200" b="1" i="1" dirty="0" smtClean="0"/>
              <a:t>детско-юношеского </a:t>
            </a:r>
            <a:r>
              <a:rPr lang="ru-RU" sz="3200" b="1" i="1" dirty="0"/>
              <a:t>творчества</a:t>
            </a:r>
            <a:r>
              <a:rPr lang="ru-RU" sz="3200" dirty="0"/>
              <a:t> </a:t>
            </a:r>
            <a:r>
              <a:rPr lang="ru-RU" sz="2000" dirty="0"/>
              <a:t>- это создание в коллективе атмосферы заинтересованности в росте педагогического мастерства, выявление перспективного педагогического опыта и развитие творческого потенциала каждого педагога.   Педагог является главным источником качества обучения, развития и воспитания ребенка. А профессиональный рост педагога – залог успеха в работе по повышению эффективности образовательного процесса. Поэтому нужна действенная и эффективная структура методической службы, основная задача которой - создать все условия для развития профессиональной компетентности педагога.</a:t>
            </a:r>
          </a:p>
          <a:p>
            <a:r>
              <a:rPr lang="ru-RU" sz="1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1756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243</Words>
  <Application>Microsoft Office PowerPoint</Application>
  <PresentationFormat>Произвольный</PresentationFormat>
  <Paragraphs>62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Доклад «Методическая служба  Центра детско-юношеского творчества, как фактор профессионального роста педагога»</vt:lpstr>
      <vt:lpstr>Об особенностях учебно-воспитательного процесса в ОО РК в 2021 -2022 учебном году</vt:lpstr>
      <vt:lpstr>Презентация PowerPoint</vt:lpstr>
      <vt:lpstr>Формы методической работы</vt:lpstr>
      <vt:lpstr>Достижения педагогов ЦДЮТ </vt:lpstr>
      <vt:lpstr>Областной конкурс  «Лучший педагог дополнительного образования»</vt:lpstr>
      <vt:lpstr>Обучение на курсах является хорошим стимулом для активизации профессионального и творческого потенциала преподавателей</vt:lpstr>
      <vt:lpstr>Обобщение передового педагогического опыта </vt:lpstr>
      <vt:lpstr>Распространение накопленного опыта</vt:lpstr>
      <vt:lpstr>Школа молодого педагога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RePack by Diakov</cp:lastModifiedBy>
  <cp:revision>19</cp:revision>
  <dcterms:created xsi:type="dcterms:W3CDTF">2021-07-20T13:02:37Z</dcterms:created>
  <dcterms:modified xsi:type="dcterms:W3CDTF">2021-09-15T13:38:29Z</dcterms:modified>
</cp:coreProperties>
</file>