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980728"/>
            <a:ext cx="6264696" cy="230425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Культура общения </a:t>
            </a:r>
            <a:br>
              <a:rPr lang="ru-RU" sz="3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3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с людьми с инвалидностью</a:t>
            </a:r>
            <a:endParaRPr lang="ru-RU" sz="36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3933056"/>
            <a:ext cx="6172200" cy="1371600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Центр детско-юношеского творчества</a:t>
            </a:r>
          </a:p>
          <a:p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Подростково-молодежный центр «Та</a:t>
            </a:r>
            <a:r>
              <a:rPr lang="kk-KZ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ң</a:t>
            </a:r>
            <a:r>
              <a:rPr lang="ru-RU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шолпан</a:t>
            </a:r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»</a:t>
            </a:r>
          </a:p>
          <a:p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Педагог-психолог  Оксана Барт</a:t>
            </a:r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0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5904656" cy="1143000"/>
          </a:xfrm>
        </p:spPr>
        <p:txBody>
          <a:bodyPr/>
          <a:lstStyle/>
          <a:p>
            <a:r>
              <a:rPr lang="ru-RU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инклюзия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971600" y="1600200"/>
            <a:ext cx="6953200" cy="420506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Инклюзия 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– это процесс включения людей с инвалидностью в активную общественную жизнь. </a:t>
            </a:r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	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Для 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этого создаются условия, в которых все члены общества могут быть на равных: городская среда адаптируется под нужды людей с особенностями развития, корректируется образовательная система с учетом способностей разных детей, людям с инвалидностью предоставляются возможности для творческого и интеллектуального развития.</a:t>
            </a:r>
          </a:p>
        </p:txBody>
      </p:sp>
    </p:spTree>
    <p:extLst>
      <p:ext uri="{BB962C8B-B14F-4D97-AF65-F5344CB8AC3E}">
        <p14:creationId xmlns:p14="http://schemas.microsoft.com/office/powerpoint/2010/main" val="387223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017096" cy="1143000"/>
          </a:xfrm>
        </p:spPr>
        <p:txBody>
          <a:bodyPr/>
          <a:lstStyle/>
          <a:p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 с инвалидностью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27584" y="1600200"/>
            <a:ext cx="7097216" cy="470912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 smtClean="0"/>
              <a:t>	Забудьте </a:t>
            </a:r>
            <a:r>
              <a:rPr lang="ru-RU" dirty="0"/>
              <a:t>навсегда слова “инвалид” и “калека”, а вместе с ними словосочетания “ограниченные возможности”, “прикованный к инвалидной коляске”, “особенные потребности”.</a:t>
            </a:r>
          </a:p>
          <a:p>
            <a:pPr marL="0" indent="0" algn="just">
              <a:buNone/>
            </a:pPr>
            <a:r>
              <a:rPr lang="ru-RU" i="1" dirty="0" smtClean="0">
                <a:solidFill>
                  <a:schemeClr val="accent3">
                    <a:lumMod val="75000"/>
                  </a:schemeClr>
                </a:solidFill>
              </a:rPr>
              <a:t>	На </a:t>
            </a:r>
            <a:r>
              <a:rPr lang="ru-RU" i="1" dirty="0">
                <a:solidFill>
                  <a:schemeClr val="accent3">
                    <a:lumMod val="75000"/>
                  </a:schemeClr>
                </a:solidFill>
              </a:rPr>
              <a:t>первое место всегда нужно ставить 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</a:rPr>
              <a:t>человека</a:t>
            </a:r>
            <a:r>
              <a:rPr lang="ru-RU" i="1" dirty="0">
                <a:solidFill>
                  <a:schemeClr val="accent3">
                    <a:lumMod val="75000"/>
                  </a:schemeClr>
                </a:solidFill>
              </a:rPr>
              <a:t> и только потом – его особенность. Правильно – человек с инвалидностью, человек с особенностями развития.</a:t>
            </a:r>
          </a:p>
          <a:p>
            <a:pPr marL="0" indent="0" algn="just">
              <a:buNone/>
            </a:pPr>
            <a:r>
              <a:rPr lang="ru-RU" dirty="0" smtClean="0"/>
              <a:t>	Почему </a:t>
            </a:r>
            <a:r>
              <a:rPr lang="ru-RU" dirty="0"/>
              <a:t>нельзя по-другому? Потому что возможности ограничены у каждого – у кого-то финансами, у кого-то физическими данными. Особенные потребности тоже есть у каждого, и самый яркий тому пример - вегетарианцы.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497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075240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 вы говорите или пишете </a:t>
            </a:r>
            <a:r>
              <a:rPr lang="ru-RU" sz="31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</a:t>
            </a:r>
            <a:r>
              <a:rPr lang="ru-RU" sz="31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людях с инвалидностью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13600385"/>
              </p:ext>
            </p:extLst>
          </p:nvPr>
        </p:nvGraphicFramePr>
        <p:xfrm>
          <a:off x="755576" y="1556792"/>
          <a:ext cx="7467600" cy="4473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3733800"/>
              </a:tblGrid>
              <a:tr h="4142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ИСПОЛЬЗУЙТЕ </a:t>
                      </a:r>
                      <a:endParaRPr lang="ru-RU" sz="18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слова </a:t>
                      </a: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и понятия,</a:t>
                      </a:r>
                      <a:b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НЕ создающие стереотипы: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ИЗБЕГАЙТЕ слов и понятий,</a:t>
                      </a:r>
                      <a:b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создающих стереотипы: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Человек с инвалидностью (используемый в законах и нормативах официальный термин «инвалид» -допустим, но не рекомендуется к употреблению в речи и в текстах)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125"/>
                        </a:spcAft>
                      </a:pP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Человек с ограниченными возможностями, человек с ограниченными способностями; больной; искалеченный, покалеченный; неполноценный; человек с дефектом/недостатком здоровья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Человек без инвалидности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Нормальный/здоровый (при сравнении людей с инвалидностью и без инвалидности)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686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7467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517812824"/>
              </p:ext>
            </p:extLst>
          </p:nvPr>
        </p:nvGraphicFramePr>
        <p:xfrm>
          <a:off x="755576" y="620688"/>
          <a:ext cx="7467600" cy="5439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4416"/>
                <a:gridCol w="3723184"/>
              </a:tblGrid>
              <a:tr h="749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ИСПОЛЬЗУЙТЕ </a:t>
                      </a:r>
                      <a:endParaRPr lang="ru-RU" sz="18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слова </a:t>
                      </a: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и понятия,</a:t>
                      </a:r>
                      <a:b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НЕ создающие стереотипы: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ИЗБЕГАЙТЕ слов и понятий,</a:t>
                      </a:r>
                      <a:b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создающих стереотипы: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12161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125"/>
                        </a:spcAft>
                      </a:pP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Человек, использующий инвалидную коляску; человек, передвигающийся на коляске; человек на коляске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Прикованный к инвалидной коляске, парализованный, «колясочник», человек на кресле-каталке</a:t>
                      </a:r>
                      <a:endParaRPr lang="ru-RU" sz="180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21291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Человек с инвалидностью с детства/с врожденной инвалидностью; инвалидность с детства, врожденная инвалидность, человек с приобретенной инвалидностью,</a:t>
                      </a:r>
                      <a:b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</a:b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врожденная инвалидность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Врожденный дефект/увечье/несчастье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9117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125"/>
                        </a:spcAft>
                      </a:pP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Человек (ребенок, дети) с ДЦП (детский церебральный паралич), у него ДЦП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125"/>
                        </a:spcAft>
                      </a:pP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Страдает ДЦП, болеет ДЦП, имеет ДЦП, «</a:t>
                      </a:r>
                      <a:r>
                        <a:rPr lang="ru-RU" sz="18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дэцэпэшник</a:t>
                      </a: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828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798855883"/>
              </p:ext>
            </p:extLst>
          </p:nvPr>
        </p:nvGraphicFramePr>
        <p:xfrm>
          <a:off x="899592" y="692696"/>
          <a:ext cx="7467600" cy="5104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3733800"/>
              </a:tblGrid>
              <a:tr h="965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ИСПОЛЬЗУЙТЕ </a:t>
                      </a:r>
                      <a:endParaRPr lang="ru-RU" sz="18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слова </a:t>
                      </a: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и понятия,</a:t>
                      </a:r>
                      <a:b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НЕ создающие стереотипы: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ИЗБЕГАЙТЕ слов и понятий,</a:t>
                      </a:r>
                      <a:b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создающих стереотипы: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Человек, перенесший полиомиелит; человек, который перенес болезнь; имеет инвалидность в результате…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Страдает от полиомиелита/от последствий полиомиелита; жертва болезни; кривоногий; стал инвалидом в результате...</a:t>
                      </a:r>
                      <a:endParaRPr lang="ru-RU" sz="180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Человек с особенностями развития,</a:t>
                      </a:r>
                      <a:br>
                        <a:rPr lang="ru-RU" sz="18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</a:br>
                      <a:r>
                        <a:rPr lang="ru-RU" sz="18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человек с ментальной инвалидностью/</a:t>
                      </a:r>
                      <a:br>
                        <a:rPr lang="ru-RU" sz="18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</a:br>
                      <a:r>
                        <a:rPr lang="ru-RU" sz="18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с особенностями интеллектуального развития, человек с интеллектуальными/ ментальными</a:t>
                      </a:r>
                      <a:br>
                        <a:rPr lang="ru-RU" sz="18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</a:br>
                      <a:r>
                        <a:rPr lang="ru-RU" sz="18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нарушениями </a:t>
                      </a:r>
                      <a:endParaRPr lang="ru-RU" sz="180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Умственно отсталый, слабоумный, умственно неполноценный, «тормоз», </a:t>
                      </a:r>
                      <a:r>
                        <a:rPr lang="ru-RU" sz="18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имбецил</a:t>
                      </a: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, дебил, человек с задержкой/отставанием в развитии/нарушением развития, с интеллектуальной недостаточностью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482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043842923"/>
              </p:ext>
            </p:extLst>
          </p:nvPr>
        </p:nvGraphicFramePr>
        <p:xfrm>
          <a:off x="827584" y="548680"/>
          <a:ext cx="7467600" cy="580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3733800"/>
              </a:tblGrid>
              <a:tr h="4511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ИСПОЛЬЗУЙТЕ </a:t>
                      </a:r>
                      <a:endParaRPr lang="ru-RU" sz="14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слова </a:t>
                      </a:r>
                      <a:r>
                        <a:rPr lang="ru-RU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и понятия,</a:t>
                      </a:r>
                      <a:br>
                        <a:rPr lang="ru-RU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</a:br>
                      <a:r>
                        <a:rPr lang="ru-RU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НЕ создающие стереотипы: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ИЗБЕГАЙТЕ слов и понятий,</a:t>
                      </a:r>
                      <a:br>
                        <a:rPr lang="ru-RU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</a:br>
                      <a:r>
                        <a:rPr lang="ru-RU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создающих стереотипы: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4511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Дети с инвалидностью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Дети-инвалиды</a:t>
                      </a:r>
                      <a:endParaRPr lang="ru-RU" sz="180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15335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125"/>
                        </a:spcAft>
                      </a:pPr>
                      <a:r>
                        <a:rPr lang="ru-RU" sz="18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Дети с особыми образовательными потребностями</a:t>
                      </a:r>
                      <a:endParaRPr lang="ru-RU" sz="180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125"/>
                        </a:spcAft>
                      </a:pPr>
                      <a:r>
                        <a:rPr lang="ru-RU" sz="18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Школьники-инвалиды; нежелателен и официальный термин «дети с ограниченными возможностями здоровья (ОВЗ)»</a:t>
                      </a:r>
                      <a:endParaRPr lang="ru-RU" sz="180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11497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125"/>
                        </a:spcAft>
                      </a:pPr>
                      <a:r>
                        <a:rPr lang="ru-RU" sz="18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Человек с синдромом Дауна, ребенок (дети) с синдромом Дауна</a:t>
                      </a:r>
                      <a:endParaRPr lang="ru-RU" sz="180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«Даун», «монголоид», «даунята», (о детях с синдромом Дауна), человек с болезнью Дауна</a:t>
                      </a:r>
                      <a:endParaRPr lang="ru-RU" sz="180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1917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125"/>
                        </a:spcAft>
                      </a:pPr>
                      <a:r>
                        <a:rPr lang="ru-RU" sz="18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Человек с аутизмом, ребенок (дети) с аутизмом (официальный термин – «человек с расстройством аутистического спектра (РАС)»)</a:t>
                      </a:r>
                      <a:endParaRPr lang="ru-RU" sz="180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Больной аутизмом; </a:t>
                      </a:r>
                      <a:r>
                        <a:rPr lang="ru-RU" sz="18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аутист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699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914119005"/>
              </p:ext>
            </p:extLst>
          </p:nvPr>
        </p:nvGraphicFramePr>
        <p:xfrm>
          <a:off x="827584" y="620688"/>
          <a:ext cx="7467600" cy="5328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3733800"/>
              </a:tblGrid>
              <a:tr h="9738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ИСПОЛЬЗУЙТЕ </a:t>
                      </a:r>
                      <a:endParaRPr lang="ru-RU" sz="18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слова </a:t>
                      </a: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и понятия,</a:t>
                      </a:r>
                      <a:b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НЕ создающие стереотипы</a:t>
                      </a:r>
                      <a:r>
                        <a:rPr lang="ru-RU" sz="18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:*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ИЗБЕГАЙТЕ слов и понятий,</a:t>
                      </a:r>
                      <a:b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создающих стереотипы: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9948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Человек с эпилепсией</a:t>
                      </a:r>
                      <a:b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</a:b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125"/>
                        </a:spcAft>
                      </a:pPr>
                      <a:r>
                        <a:rPr lang="ru-RU" sz="18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Эпилептик, припадочный, страдающий эпилептическими припадками</a:t>
                      </a:r>
                      <a:endParaRPr lang="ru-RU" sz="180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13198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125"/>
                        </a:spcAft>
                      </a:pPr>
                      <a:r>
                        <a:rPr lang="ru-RU" sz="18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Человек с особенностями психического развития, человек с особенностями эмоционального развития</a:t>
                      </a:r>
                      <a:endParaRPr lang="ru-RU" sz="180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125"/>
                        </a:spcAft>
                      </a:pPr>
                      <a:r>
                        <a:rPr lang="ru-RU" sz="18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Псих, сумасшедший, люди с психиатрическими проблемами, душевнобольные люди, люди с душевным расстройством</a:t>
                      </a:r>
                      <a:endParaRPr lang="ru-RU" sz="180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13198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125"/>
                        </a:spcAft>
                      </a:pP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Незрячий, слабовидящий человек, человек с инвалидностью по зрению,</a:t>
                      </a:r>
                      <a:b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</a:b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человек с нарушением зрения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Слепой (как крот), совершенно слепой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Собака-проводник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Собака-поводырь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278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24975347"/>
              </p:ext>
            </p:extLst>
          </p:nvPr>
        </p:nvGraphicFramePr>
        <p:xfrm>
          <a:off x="755576" y="764704"/>
          <a:ext cx="7467600" cy="4401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3733800"/>
              </a:tblGrid>
              <a:tr h="11015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ИСПОЛЬЗУЙТЕ </a:t>
                      </a:r>
                      <a:endParaRPr lang="ru-RU" sz="18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Helvetica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слова </a:t>
                      </a: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и понятия,</a:t>
                      </a:r>
                      <a:b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НЕ создающие стереотипы: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ИЗБЕГАЙТЕ слов и понятий,</a:t>
                      </a:r>
                      <a:b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</a:br>
                      <a:r>
                        <a:rPr lang="ru-RU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создающих стереотипы: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17982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125"/>
                        </a:spcAft>
                      </a:pPr>
                      <a:r>
                        <a:rPr lang="ru-RU" sz="18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Неслышащий</a:t>
                      </a:r>
                      <a:r>
                        <a:rPr lang="ru-RU" sz="180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, слабослышащий человек, человек с инвалидностью по слуху, человек пользующийся жестовым языком, человек с нарушением слуха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Глухонемой, глухой (как пень), немой, человек с нарушением слуха, человек (ребенок) с остатками слуха, использующий язык жестов</a:t>
                      </a:r>
                      <a:endParaRPr lang="ru-RU" sz="180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10783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Русский жестовый язык (такой же язык, как русский, английский или любой другой)</a:t>
                      </a:r>
                      <a:endParaRPr lang="ru-RU" sz="180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Язык жестов – это невербальное общение  при помощи языка тела</a:t>
                      </a:r>
                      <a:endParaRPr lang="ru-RU" sz="180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4231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Переводчик жестового языка</a:t>
                      </a:r>
                      <a:endParaRPr lang="ru-RU" sz="180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Сурдопереводчик</a:t>
                      </a:r>
                      <a:endParaRPr lang="ru-RU" sz="18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015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…Уважение к другим формируется </a:t>
            </a:r>
          </a:p>
          <a:p>
            <a:pPr marL="0" indent="0" algn="ctr">
              <a:buNone/>
            </a:pPr>
            <a:r>
              <a:rPr lang="ru-RU" sz="44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уважении </a:t>
            </a:r>
            <a:r>
              <a:rPr lang="ru-RU" sz="440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себе…</a:t>
            </a:r>
            <a:endParaRPr lang="ru-RU" sz="44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1672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35</TotalTime>
  <Words>515</Words>
  <Application>Microsoft Office PowerPoint</Application>
  <PresentationFormat>Экран (4:3)</PresentationFormat>
  <Paragraphs>68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Эркер</vt:lpstr>
      <vt:lpstr>Культура общения  с людьми с инвалидностью</vt:lpstr>
      <vt:lpstr>Что такое инклюзия</vt:lpstr>
      <vt:lpstr>Человек с инвалидностью</vt:lpstr>
      <vt:lpstr>Когда вы говорите или пишете о людях с инвалидностью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Культура общения  с людьми с нвалидностью</dc:title>
  <dc:creator>home</dc:creator>
  <cp:lastModifiedBy>home</cp:lastModifiedBy>
  <cp:revision>7</cp:revision>
  <dcterms:created xsi:type="dcterms:W3CDTF">2021-02-19T14:43:45Z</dcterms:created>
  <dcterms:modified xsi:type="dcterms:W3CDTF">2021-02-21T08:51:37Z</dcterms:modified>
</cp:coreProperties>
</file>