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1" r:id="rId4"/>
    <p:sldId id="263" r:id="rId5"/>
    <p:sldId id="259" r:id="rId6"/>
    <p:sldId id="260" r:id="rId7"/>
    <p:sldId id="264" r:id="rId8"/>
    <p:sldId id="267"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26.02.2021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26.02.2021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26.02.2021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26.02.2021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26.02.2021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B4C71EC6-210F-42DE-9C53-41977AD35B3D}" type="datetimeFigureOut">
              <a:rPr lang="ru-RU" smtClean="0"/>
              <a:t>26.02.2021</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B0651-EE4F-4900-A07F-96A6BFA9D0F0}" type="slidenum">
              <a:rPr lang="ru-RU" smtClean="0"/>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C71EC6-210F-42DE-9C53-41977AD35B3D}" type="datetimeFigureOut">
              <a:rPr lang="ru-RU" smtClean="0"/>
              <a:t>26.02.2021</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628800"/>
            <a:ext cx="8229600" cy="1440160"/>
          </a:xfrm>
        </p:spPr>
        <p:txBody>
          <a:bodyPr>
            <a:normAutofit fontScale="90000"/>
          </a:bodyPr>
          <a:lstStyle/>
          <a:p>
            <a:r>
              <a:rPr lang="ru-RU" b="1" dirty="0" smtClean="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Жобалық</a:t>
            </a:r>
            <a:r>
              <a:rPr lang="ru-RU" b="1" dirty="0">
                <a:effectLst>
                  <a:outerShdw blurRad="38100" dist="38100" dir="2700000" algn="tl">
                    <a:srgbClr val="000000">
                      <a:alpha val="43137"/>
                    </a:srgbClr>
                  </a:outerShdw>
                </a:effectLst>
              </a:rPr>
              <a:t> </a:t>
            </a:r>
            <a:r>
              <a:rPr lang="ru-RU" b="1" dirty="0" err="1">
                <a:effectLst>
                  <a:outerShdw blurRad="38100" dist="38100" dir="2700000" algn="tl">
                    <a:srgbClr val="000000">
                      <a:alpha val="43137"/>
                    </a:srgbClr>
                  </a:outerShdw>
                </a:effectLst>
              </a:rPr>
              <a:t>кеңсе</a:t>
            </a:r>
            <a:r>
              <a:rPr lang="ru-RU" b="1" dirty="0" smtClean="0">
                <a:effectLst>
                  <a:outerShdw blurRad="38100" dist="38100" dir="2700000" algn="tl">
                    <a:srgbClr val="000000">
                      <a:alpha val="43137"/>
                    </a:srgbClr>
                  </a:outerShdw>
                </a:effectLst>
              </a:rPr>
              <a:t/>
            </a:r>
            <a:br>
              <a:rPr lang="ru-RU" b="1" dirty="0" smtClean="0">
                <a:effectLst>
                  <a:outerShdw blurRad="38100" dist="38100" dir="2700000" algn="tl">
                    <a:srgbClr val="000000">
                      <a:alpha val="43137"/>
                    </a:srgbClr>
                  </a:outerShdw>
                </a:effectLst>
              </a:rPr>
            </a:br>
            <a:endParaRPr lang="ru-RU" b="1" dirty="0">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1295400" y="3284984"/>
            <a:ext cx="6400800" cy="1515616"/>
          </a:xfrm>
        </p:spPr>
        <p:txBody>
          <a:bodyPr>
            <a:normAutofit/>
          </a:bodyPr>
          <a:lstStyle/>
          <a:p>
            <a:r>
              <a:rPr lang="ru-RU" sz="2800" b="1" dirty="0" smtClean="0">
                <a:solidFill>
                  <a:schemeClr val="accent1">
                    <a:lumMod val="75000"/>
                  </a:schemeClr>
                </a:solidFill>
                <a:effectLst>
                  <a:outerShdw blurRad="38100" dist="38100" dir="2700000" algn="tl">
                    <a:srgbClr val="000000">
                      <a:alpha val="43137"/>
                    </a:srgbClr>
                  </a:outerShdw>
                </a:effectLst>
              </a:rPr>
              <a:t>«</a:t>
            </a:r>
            <a:r>
              <a:rPr lang="ru-RU" sz="2800" b="1" dirty="0" err="1" smtClean="0">
                <a:solidFill>
                  <a:schemeClr val="accent1">
                    <a:lumMod val="75000"/>
                  </a:schemeClr>
                </a:solidFill>
                <a:effectLst>
                  <a:outerShdw blurRad="38100" dist="38100" dir="2700000" algn="tl">
                    <a:srgbClr val="000000">
                      <a:alpha val="43137"/>
                    </a:srgbClr>
                  </a:outerShdw>
                </a:effectLst>
              </a:rPr>
              <a:t>Отбасылық</a:t>
            </a:r>
            <a:r>
              <a:rPr lang="ru-RU" sz="2800" b="1" dirty="0" smtClean="0">
                <a:solidFill>
                  <a:schemeClr val="accent1">
                    <a:lumMod val="75000"/>
                  </a:schemeClr>
                </a:solidFill>
                <a:effectLst>
                  <a:outerShdw blurRad="38100" dist="38100" dir="2700000" algn="tl">
                    <a:srgbClr val="000000">
                      <a:alpha val="43137"/>
                    </a:srgbClr>
                  </a:outerShdw>
                </a:effectLst>
              </a:rPr>
              <a:t> </a:t>
            </a:r>
            <a:r>
              <a:rPr lang="ru-RU" sz="2800" b="1" dirty="0" err="1">
                <a:solidFill>
                  <a:schemeClr val="accent1">
                    <a:lumMod val="75000"/>
                  </a:schemeClr>
                </a:solidFill>
                <a:effectLst>
                  <a:outerShdw blurRad="38100" dist="38100" dir="2700000" algn="tl">
                    <a:srgbClr val="000000">
                      <a:alpha val="43137"/>
                    </a:srgbClr>
                  </a:outerShdw>
                </a:effectLst>
              </a:rPr>
              <a:t>кеңес</a:t>
            </a:r>
            <a:r>
              <a:rPr lang="ru-RU" sz="2800" b="1" dirty="0">
                <a:solidFill>
                  <a:schemeClr val="accent1">
                    <a:lumMod val="75000"/>
                  </a:schemeClr>
                </a:solidFill>
                <a:effectLst>
                  <a:outerShdw blurRad="38100" dist="38100" dir="2700000" algn="tl">
                    <a:srgbClr val="000000">
                      <a:alpha val="43137"/>
                    </a:srgbClr>
                  </a:outerShdw>
                </a:effectLst>
              </a:rPr>
              <a:t> </a:t>
            </a:r>
            <a:r>
              <a:rPr lang="ru-RU" sz="2800" b="1" dirty="0" smtClean="0">
                <a:solidFill>
                  <a:schemeClr val="accent1">
                    <a:lumMod val="75000"/>
                  </a:schemeClr>
                </a:solidFill>
                <a:effectLst>
                  <a:outerShdw blurRad="38100" dist="38100" dir="2700000" algn="tl">
                    <a:srgbClr val="000000">
                      <a:alpha val="43137"/>
                    </a:srgbClr>
                  </a:outerShdw>
                </a:effectLst>
              </a:rPr>
              <a:t>беру</a:t>
            </a:r>
            <a:r>
              <a:rPr lang="ru-RU" sz="2800" b="1" dirty="0">
                <a:solidFill>
                  <a:srgbClr val="A9A57C">
                    <a:lumMod val="75000"/>
                  </a:srgbClr>
                </a:solidFill>
                <a:effectLst>
                  <a:outerShdw blurRad="38100" dist="38100" dir="2700000" algn="tl">
                    <a:srgbClr val="000000">
                      <a:alpha val="43137"/>
                    </a:srgbClr>
                  </a:outerShdw>
                </a:effectLst>
              </a:rPr>
              <a:t> </a:t>
            </a:r>
            <a:r>
              <a:rPr lang="ru-RU" sz="2800" b="1" dirty="0" err="1">
                <a:solidFill>
                  <a:srgbClr val="A9A57C">
                    <a:lumMod val="75000"/>
                  </a:srgbClr>
                </a:solidFill>
                <a:effectLst>
                  <a:outerShdw blurRad="38100" dist="38100" dir="2700000" algn="tl">
                    <a:srgbClr val="000000">
                      <a:alpha val="43137"/>
                    </a:srgbClr>
                  </a:outerShdw>
                </a:effectLst>
              </a:rPr>
              <a:t>Мектеп</a:t>
            </a:r>
            <a:r>
              <a:rPr lang="ru-RU" sz="2800" b="1" dirty="0">
                <a:solidFill>
                  <a:srgbClr val="A9A57C">
                    <a:lumMod val="75000"/>
                  </a:srgbClr>
                </a:solidFill>
                <a:effectLst>
                  <a:outerShdw blurRad="38100" dist="38100" dir="2700000" algn="tl">
                    <a:srgbClr val="000000">
                      <a:alpha val="43137"/>
                    </a:srgbClr>
                  </a:outerShdw>
                </a:effectLst>
              </a:rPr>
              <a:t> </a:t>
            </a:r>
            <a:r>
              <a:rPr lang="ru-RU" sz="2800" b="1" dirty="0" err="1">
                <a:solidFill>
                  <a:srgbClr val="A9A57C">
                    <a:lumMod val="75000"/>
                  </a:srgbClr>
                </a:solidFill>
                <a:effectLst>
                  <a:outerShdw blurRad="38100" dist="38100" dir="2700000" algn="tl">
                    <a:srgbClr val="000000">
                      <a:alpha val="43137"/>
                    </a:srgbClr>
                  </a:outerShdw>
                </a:effectLst>
              </a:rPr>
              <a:t>психологиялық</a:t>
            </a:r>
            <a:r>
              <a:rPr lang="ru-RU" sz="2800" b="1" dirty="0">
                <a:solidFill>
                  <a:srgbClr val="A9A57C">
                    <a:lumMod val="75000"/>
                  </a:srgbClr>
                </a:solidFill>
                <a:effectLst>
                  <a:outerShdw blurRad="38100" dist="38100" dir="2700000" algn="tl">
                    <a:srgbClr val="000000">
                      <a:alpha val="43137"/>
                    </a:srgbClr>
                  </a:outerShdw>
                </a:effectLst>
              </a:rPr>
              <a:t> </a:t>
            </a:r>
            <a:r>
              <a:rPr lang="ru-RU" sz="2800" b="1" dirty="0" err="1">
                <a:solidFill>
                  <a:srgbClr val="A9A57C">
                    <a:lumMod val="75000"/>
                  </a:srgbClr>
                </a:solidFill>
                <a:effectLst>
                  <a:outerShdw blurRad="38100" dist="38100" dir="2700000" algn="tl">
                    <a:srgbClr val="000000">
                      <a:alpha val="43137"/>
                    </a:srgbClr>
                  </a:outerShdw>
                </a:effectLst>
              </a:rPr>
              <a:t>қызметі</a:t>
            </a:r>
            <a:r>
              <a:rPr lang="ru-RU" sz="2800" b="1" dirty="0" smtClean="0">
                <a:solidFill>
                  <a:schemeClr val="accent1">
                    <a:lumMod val="75000"/>
                  </a:schemeClr>
                </a:solidFill>
                <a:effectLst>
                  <a:outerShdw blurRad="38100" dist="38100" dir="2700000" algn="tl">
                    <a:srgbClr val="000000">
                      <a:alpha val="43137"/>
                    </a:srgbClr>
                  </a:outerShdw>
                </a:effectLst>
              </a:rPr>
              <a:t>»</a:t>
            </a:r>
            <a:endParaRPr lang="ru-RU" sz="2800" b="1"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919969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16632"/>
            <a:ext cx="7772400" cy="792088"/>
          </a:xfrm>
        </p:spPr>
        <p:txBody>
          <a:bodyPr>
            <a:normAutofit fontScale="90000"/>
          </a:bodyPr>
          <a:lstStyle/>
          <a:p>
            <a:r>
              <a:rPr lang="ru-RU" dirty="0" err="1" smtClean="0">
                <a:solidFill>
                  <a:schemeClr val="accent1">
                    <a:lumMod val="75000"/>
                  </a:schemeClr>
                </a:solidFill>
                <a:effectLst>
                  <a:outerShdw blurRad="38100" dist="38100" dir="2700000" algn="tl">
                    <a:srgbClr val="000000">
                      <a:alpha val="43137"/>
                    </a:srgbClr>
                  </a:outerShdw>
                </a:effectLst>
              </a:rPr>
              <a:t>Жалпы</a:t>
            </a:r>
            <a:r>
              <a:rPr lang="ru-RU" dirty="0" smtClean="0">
                <a:solidFill>
                  <a:schemeClr val="accent1">
                    <a:lumMod val="75000"/>
                  </a:schemeClr>
                </a:solidFill>
                <a:effectLst>
                  <a:outerShdw blurRad="38100" dist="38100" dir="2700000" algn="tl">
                    <a:srgbClr val="000000">
                      <a:alpha val="43137"/>
                    </a:srgbClr>
                  </a:outerShdw>
                </a:effectLst>
              </a:rPr>
              <a:t>   </a:t>
            </a:r>
            <a:r>
              <a:rPr lang="ru-RU" dirty="0" err="1" smtClean="0">
                <a:solidFill>
                  <a:schemeClr val="accent1">
                    <a:lumMod val="75000"/>
                  </a:schemeClr>
                </a:solidFill>
                <a:effectLst>
                  <a:outerShdw blurRad="38100" dist="38100" dir="2700000" algn="tl">
                    <a:srgbClr val="000000">
                      <a:alpha val="43137"/>
                    </a:srgbClr>
                  </a:outerShdw>
                </a:effectLst>
              </a:rPr>
              <a:t>ережелер</a:t>
            </a:r>
            <a:endParaRPr lang="ru-RU" dirty="0">
              <a:solidFill>
                <a:schemeClr val="accent1">
                  <a:lumMod val="75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251520" y="980728"/>
            <a:ext cx="8064896" cy="5616624"/>
          </a:xfrm>
        </p:spPr>
        <p:txBody>
          <a:bodyPr>
            <a:noAutofit/>
          </a:bodyPr>
          <a:lstStyle/>
          <a:p>
            <a:pPr algn="just"/>
            <a:r>
              <a:rPr lang="kk-KZ" sz="2400" dirty="0">
                <a:solidFill>
                  <a:srgbClr val="000000"/>
                </a:solidFill>
                <a:latin typeface="Times New Roman"/>
                <a:ea typeface="Times New Roman"/>
              </a:rPr>
              <a:t>1. "Мектеп психологиялық қызметі" жобалық кеңсесі (әрі қарай мәтін бойынша – МПҚ) –Степногорск қаласының білім бөлімі жанындағы"Балалар шығармашылық үйі" МКҚК-ның филиалының "Таңшолпан" ЖЖО құрылымдық бөлімшесі.</a:t>
            </a:r>
            <a:endParaRPr lang="ru-RU" sz="2000" dirty="0">
              <a:latin typeface="Times New Roman"/>
              <a:ea typeface="Times New Roman"/>
            </a:endParaRPr>
          </a:p>
          <a:p>
            <a:pPr algn="just"/>
            <a:r>
              <a:rPr lang="kk-KZ" sz="2400" dirty="0">
                <a:solidFill>
                  <a:srgbClr val="000000"/>
                </a:solidFill>
                <a:latin typeface="Times New Roman"/>
                <a:ea typeface="Times New Roman"/>
              </a:rPr>
              <a:t>2. "МПҚ" жобалық кеңсесі Степногорск қаласы және Степногорск аймағы мектептерінің педагог-психологтарының, әлеуметтік педагогтерінің және басқа да уәкілетті қызметтердің өзара байланысты жұмыс бағыттарының кешенін жүзеге асыруға байланысты "қызмет" деп аталады.</a:t>
            </a:r>
            <a:endParaRPr lang="ru-RU" sz="2000" dirty="0">
              <a:latin typeface="Times New Roman"/>
              <a:ea typeface="Times New Roman"/>
            </a:endParaRPr>
          </a:p>
          <a:p>
            <a:r>
              <a:rPr lang="kk-KZ" sz="2400" dirty="0">
                <a:solidFill>
                  <a:srgbClr val="000000"/>
                </a:solidFill>
                <a:ea typeface="Calibri"/>
                <a:cs typeface="Times New Roman"/>
              </a:rPr>
              <a:t>3. "МПҚ" жобалық кеңсесі Степногорск қаласы және Степногорск аймағы мектептерінің оқушыларына психологиялық қолдау көрсетеді. </a:t>
            </a:r>
            <a:endParaRPr lang="ru-RU" sz="2400" b="1" dirty="0">
              <a:solidFill>
                <a:schemeClr val="accent1">
                  <a:lumMod val="75000"/>
                </a:schemeClr>
              </a:solidFill>
            </a:endParaRPr>
          </a:p>
        </p:txBody>
      </p:sp>
    </p:spTree>
    <p:extLst>
      <p:ext uri="{BB962C8B-B14F-4D97-AF65-F5344CB8AC3E}">
        <p14:creationId xmlns:p14="http://schemas.microsoft.com/office/powerpoint/2010/main" val="2696175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7620000" cy="5852120"/>
          </a:xfrm>
        </p:spPr>
        <p:txBody>
          <a:bodyPr>
            <a:normAutofit fontScale="92500" lnSpcReduction="20000"/>
          </a:bodyPr>
          <a:lstStyle/>
          <a:p>
            <a:pPr algn="just"/>
            <a:r>
              <a:rPr lang="ru-RU" b="1" dirty="0" smtClean="0">
                <a:solidFill>
                  <a:schemeClr val="tx1">
                    <a:lumMod val="50000"/>
                    <a:lumOff val="50000"/>
                  </a:schemeClr>
                </a:solidFill>
              </a:rPr>
              <a:t>1.4. </a:t>
            </a:r>
            <a:r>
              <a:rPr lang="kk-KZ" sz="2400" dirty="0" smtClean="0">
                <a:solidFill>
                  <a:schemeClr val="tx1">
                    <a:lumMod val="50000"/>
                    <a:lumOff val="50000"/>
                  </a:schemeClr>
                </a:solidFill>
                <a:latin typeface="Times New Roman"/>
                <a:ea typeface="Times New Roman"/>
              </a:rPr>
              <a:t>"</a:t>
            </a:r>
            <a:r>
              <a:rPr lang="kk-KZ" sz="2400" dirty="0">
                <a:solidFill>
                  <a:schemeClr val="tx1">
                    <a:lumMod val="50000"/>
                    <a:lumOff val="50000"/>
                  </a:schemeClr>
                </a:solidFill>
                <a:latin typeface="Times New Roman"/>
                <a:ea typeface="Times New Roman"/>
              </a:rPr>
              <a:t>МПҚ" жобалық кеңсесінің жұмысын тиісті білімі бар, олардың арасында тең міндеттерді бөле отырып, қызмет қызметінің мәселелеріне басқа мамандарды тартуға құқығы бар бір штаттық қызметкер іске асырады.</a:t>
            </a:r>
            <a:endParaRPr lang="ru-RU" sz="2000" dirty="0">
              <a:solidFill>
                <a:schemeClr val="tx1">
                  <a:lumMod val="50000"/>
                  <a:lumOff val="50000"/>
                </a:schemeClr>
              </a:solidFill>
              <a:latin typeface="Times New Roman"/>
              <a:ea typeface="Times New Roman"/>
            </a:endParaRPr>
          </a:p>
          <a:p>
            <a:pPr marL="114300" indent="0" algn="just">
              <a:buNone/>
            </a:pPr>
            <a:endParaRPr lang="ru-RU" b="1" dirty="0" smtClean="0">
              <a:solidFill>
                <a:schemeClr val="tx1">
                  <a:lumMod val="50000"/>
                  <a:lumOff val="50000"/>
                </a:schemeClr>
              </a:solidFill>
            </a:endParaRPr>
          </a:p>
          <a:p>
            <a:pPr algn="just"/>
            <a:r>
              <a:rPr lang="ru-RU" b="1" dirty="0" smtClean="0">
                <a:solidFill>
                  <a:schemeClr val="tx1">
                    <a:lumMod val="50000"/>
                    <a:lumOff val="50000"/>
                  </a:schemeClr>
                </a:solidFill>
              </a:rPr>
              <a:t> 1.5.</a:t>
            </a:r>
            <a:r>
              <a:rPr lang="kk-KZ" sz="2400" dirty="0" smtClean="0">
                <a:solidFill>
                  <a:schemeClr val="tx1">
                    <a:lumMod val="50000"/>
                    <a:lumOff val="50000"/>
                  </a:schemeClr>
                </a:solidFill>
                <a:ea typeface="Calibri"/>
                <a:cs typeface="Times New Roman"/>
              </a:rPr>
              <a:t>"</a:t>
            </a:r>
            <a:r>
              <a:rPr lang="kk-KZ" sz="2400" dirty="0">
                <a:solidFill>
                  <a:schemeClr val="tx1">
                    <a:lumMod val="50000"/>
                    <a:lumOff val="50000"/>
                  </a:schemeClr>
                </a:solidFill>
                <a:ea typeface="Calibri"/>
                <a:cs typeface="Times New Roman"/>
              </a:rPr>
              <a:t>Мектептің психологиялық қызметі" жобалық кеңсесінің жұмысындағы бірлескен қызметті балалар,жас және педагогикалық психология, психодиагностика және психокоррекция саласында жалпы психологиялық және арнайы психологиялық дайындықтан өткен мамандар жүзеге асыра алады. </a:t>
            </a:r>
            <a:endParaRPr lang="ru-RU" b="1" dirty="0" smtClean="0">
              <a:solidFill>
                <a:schemeClr val="tx1">
                  <a:lumMod val="50000"/>
                  <a:lumOff val="50000"/>
                </a:schemeClr>
              </a:solidFill>
            </a:endParaRPr>
          </a:p>
          <a:p>
            <a:pPr algn="just"/>
            <a:r>
              <a:rPr lang="ru-RU" b="1" dirty="0" smtClean="0">
                <a:solidFill>
                  <a:schemeClr val="tx1">
                    <a:lumMod val="50000"/>
                    <a:lumOff val="50000"/>
                  </a:schemeClr>
                </a:solidFill>
              </a:rPr>
              <a:t>1.6. </a:t>
            </a:r>
            <a:r>
              <a:rPr lang="kk-KZ" sz="2400" dirty="0" smtClean="0">
                <a:solidFill>
                  <a:schemeClr val="tx1">
                    <a:lumMod val="50000"/>
                    <a:lumOff val="50000"/>
                  </a:schemeClr>
                </a:solidFill>
                <a:latin typeface="Times New Roman"/>
                <a:ea typeface="Times New Roman"/>
              </a:rPr>
              <a:t>"</a:t>
            </a:r>
            <a:r>
              <a:rPr lang="kk-KZ" sz="2400" dirty="0">
                <a:solidFill>
                  <a:schemeClr val="tx1">
                    <a:lumMod val="50000"/>
                    <a:lumOff val="50000"/>
                  </a:schemeClr>
                </a:solidFill>
                <a:latin typeface="Times New Roman"/>
                <a:ea typeface="Times New Roman"/>
              </a:rPr>
              <a:t>МПҚ" жобалық кеңсесі өз қызметін ата-аналармен немесе оларды ауыстыратын тұлғалармен, педагогикалық ұжыммен және мектеп әкімшілігімен, қорғаншылық және қамқоршылық органдарымен, кәмелетке толмағандардың істері жөніндегі инспекциямен, балалар мен жасөспірімдерді тәрбиелеуге көмек көрсететін қоғамдық ұйымдардың өкілдерімен тығыз байланыста жүзеге асырады.</a:t>
            </a:r>
            <a:endParaRPr lang="ru-RU" sz="2000" dirty="0">
              <a:solidFill>
                <a:schemeClr val="tx1">
                  <a:lumMod val="50000"/>
                  <a:lumOff val="50000"/>
                </a:schemeClr>
              </a:solidFill>
              <a:latin typeface="Times New Roman"/>
              <a:ea typeface="Times New Roman"/>
            </a:endParaRPr>
          </a:p>
          <a:p>
            <a:pPr marL="114300" indent="0" algn="just">
              <a:buNone/>
            </a:pPr>
            <a:endParaRPr lang="ru-RU" b="1" dirty="0" smtClean="0">
              <a:solidFill>
                <a:schemeClr val="accent1">
                  <a:lumMod val="75000"/>
                </a:schemeClr>
              </a:solidFill>
            </a:endParaRPr>
          </a:p>
          <a:p>
            <a:pPr marL="114300" indent="0" algn="just">
              <a:buNone/>
            </a:pPr>
            <a:endParaRPr lang="ru-RU" b="1" dirty="0">
              <a:solidFill>
                <a:schemeClr val="accent1">
                  <a:lumMod val="75000"/>
                </a:schemeClr>
              </a:solidFill>
            </a:endParaRPr>
          </a:p>
          <a:p>
            <a:pPr algn="just"/>
            <a:endParaRPr lang="ru-RU" dirty="0"/>
          </a:p>
        </p:txBody>
      </p:sp>
    </p:spTree>
    <p:extLst>
      <p:ext uri="{BB962C8B-B14F-4D97-AF65-F5344CB8AC3E}">
        <p14:creationId xmlns:p14="http://schemas.microsoft.com/office/powerpoint/2010/main" val="1760112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7620000" cy="5492080"/>
          </a:xfrm>
        </p:spPr>
        <p:txBody>
          <a:bodyPr>
            <a:normAutofit lnSpcReduction="10000"/>
          </a:bodyPr>
          <a:lstStyle/>
          <a:p>
            <a:pPr algn="just">
              <a:lnSpc>
                <a:spcPct val="115000"/>
              </a:lnSpc>
              <a:spcAft>
                <a:spcPts val="1000"/>
              </a:spcAft>
            </a:pPr>
            <a:r>
              <a:rPr lang="ru-RU" sz="2400" b="1" dirty="0">
                <a:solidFill>
                  <a:schemeClr val="accent1">
                    <a:lumMod val="75000"/>
                  </a:schemeClr>
                </a:solidFill>
              </a:rPr>
              <a:t>1.7</a:t>
            </a:r>
            <a:r>
              <a:rPr lang="ru-RU" sz="2400" b="1" dirty="0" smtClean="0">
                <a:solidFill>
                  <a:schemeClr val="tx2"/>
                </a:solidFill>
              </a:rPr>
              <a:t>.</a:t>
            </a:r>
            <a:r>
              <a:rPr lang="ru-RU" sz="2400" dirty="0" smtClean="0">
                <a:solidFill>
                  <a:schemeClr val="tx2"/>
                </a:solidFill>
                <a:latin typeface="Times New Roman"/>
                <a:cs typeface="Times New Roman"/>
              </a:rPr>
              <a:t>«</a:t>
            </a:r>
            <a:r>
              <a:rPr lang="ru-RU" sz="2400" dirty="0">
                <a:solidFill>
                  <a:schemeClr val="tx2"/>
                </a:solidFill>
                <a:latin typeface="Times New Roman"/>
                <a:cs typeface="Times New Roman"/>
              </a:rPr>
              <a:t>МП</a:t>
            </a:r>
            <a:r>
              <a:rPr lang="kk-KZ" sz="2400" dirty="0">
                <a:solidFill>
                  <a:schemeClr val="tx2"/>
                </a:solidFill>
                <a:latin typeface="Times New Roman"/>
                <a:cs typeface="Times New Roman"/>
              </a:rPr>
              <a:t>Қ» </a:t>
            </a:r>
            <a:r>
              <a:rPr lang="ru-RU" sz="2400" dirty="0" err="1">
                <a:solidFill>
                  <a:schemeClr val="tx2"/>
                </a:solidFill>
                <a:latin typeface="Times New Roman"/>
                <a:cs typeface="Times New Roman"/>
              </a:rPr>
              <a:t>жобалық</a:t>
            </a:r>
            <a:r>
              <a:rPr lang="ru-RU" sz="2400" dirty="0">
                <a:solidFill>
                  <a:schemeClr val="tx2"/>
                </a:solidFill>
                <a:latin typeface="Times New Roman"/>
                <a:cs typeface="Times New Roman"/>
              </a:rPr>
              <a:t> </a:t>
            </a:r>
            <a:r>
              <a:rPr lang="ru-RU" sz="2400" dirty="0" err="1">
                <a:solidFill>
                  <a:schemeClr val="tx2"/>
                </a:solidFill>
                <a:latin typeface="Times New Roman"/>
                <a:cs typeface="Times New Roman"/>
              </a:rPr>
              <a:t>кеңсесі</a:t>
            </a:r>
            <a:r>
              <a:rPr lang="ru-RU" sz="2400" dirty="0">
                <a:solidFill>
                  <a:schemeClr val="tx2"/>
                </a:solidFill>
                <a:latin typeface="Times New Roman"/>
                <a:cs typeface="Times New Roman"/>
              </a:rPr>
              <a:t> </a:t>
            </a:r>
            <a:r>
              <a:rPr lang="ru-RU" sz="2400" dirty="0" err="1">
                <a:solidFill>
                  <a:schemeClr val="tx2"/>
                </a:solidFill>
                <a:latin typeface="Times New Roman"/>
                <a:cs typeface="Times New Roman"/>
              </a:rPr>
              <a:t>өз</a:t>
            </a:r>
            <a:r>
              <a:rPr lang="ru-RU" sz="2400" dirty="0">
                <a:solidFill>
                  <a:schemeClr val="tx2"/>
                </a:solidFill>
                <a:latin typeface="Times New Roman"/>
                <a:cs typeface="Times New Roman"/>
              </a:rPr>
              <a:t> </a:t>
            </a:r>
            <a:r>
              <a:rPr lang="ru-RU" sz="2400" dirty="0" err="1">
                <a:solidFill>
                  <a:schemeClr val="tx2"/>
                </a:solidFill>
                <a:latin typeface="Times New Roman"/>
                <a:cs typeface="Times New Roman"/>
              </a:rPr>
              <a:t>қызметінде</a:t>
            </a:r>
            <a:r>
              <a:rPr lang="ru-RU" sz="4000" b="1" dirty="0">
                <a:solidFill>
                  <a:schemeClr val="tx2"/>
                </a:solidFill>
              </a:rPr>
              <a:t> </a:t>
            </a:r>
            <a:r>
              <a:rPr lang="ru-RU" sz="2400" dirty="0" err="1">
                <a:solidFill>
                  <a:schemeClr val="tx2"/>
                </a:solidFill>
                <a:latin typeface="Times New Roman"/>
                <a:ea typeface="Calibri"/>
                <a:cs typeface="Times New Roman"/>
              </a:rPr>
              <a:t>Қазақстан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Республикасы</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Үкіметінің</a:t>
            </a:r>
            <a:r>
              <a:rPr lang="ru-RU" sz="2400" dirty="0">
                <a:solidFill>
                  <a:schemeClr val="tx2"/>
                </a:solidFill>
                <a:latin typeface="Times New Roman"/>
                <a:ea typeface="Calibri"/>
                <a:cs typeface="Times New Roman"/>
              </a:rPr>
              <a:t> 2020 </a:t>
            </a:r>
            <a:r>
              <a:rPr lang="ru-RU" sz="2400" dirty="0" err="1">
                <a:solidFill>
                  <a:schemeClr val="tx2"/>
                </a:solidFill>
                <a:latin typeface="Times New Roman"/>
                <a:ea typeface="Calibri"/>
                <a:cs typeface="Times New Roman"/>
              </a:rPr>
              <a:t>жылғы</a:t>
            </a:r>
            <a:r>
              <a:rPr lang="ru-RU" sz="2400" dirty="0">
                <a:solidFill>
                  <a:schemeClr val="tx2"/>
                </a:solidFill>
                <a:latin typeface="Times New Roman"/>
                <a:ea typeface="Calibri"/>
                <a:cs typeface="Times New Roman"/>
              </a:rPr>
              <a:t> 30 </a:t>
            </a:r>
            <a:r>
              <a:rPr lang="ru-RU" sz="2400" dirty="0" err="1">
                <a:solidFill>
                  <a:schemeClr val="tx2"/>
                </a:solidFill>
                <a:latin typeface="Times New Roman"/>
                <a:ea typeface="Calibri"/>
                <a:cs typeface="Times New Roman"/>
              </a:rPr>
              <a:t>наурыздағы</a:t>
            </a:r>
            <a:r>
              <a:rPr lang="ru-RU" sz="2400" dirty="0">
                <a:solidFill>
                  <a:schemeClr val="tx2"/>
                </a:solidFill>
                <a:latin typeface="Times New Roman"/>
                <a:ea typeface="Calibri"/>
                <a:cs typeface="Times New Roman"/>
              </a:rPr>
              <a:t> </a:t>
            </a:r>
            <a:r>
              <a:rPr lang="ru-RU" sz="2400" dirty="0" smtClean="0">
                <a:solidFill>
                  <a:schemeClr val="tx2"/>
                </a:solidFill>
                <a:latin typeface="Times New Roman"/>
                <a:ea typeface="Calibri"/>
                <a:cs typeface="Times New Roman"/>
              </a:rPr>
              <a:t>№156 </a:t>
            </a:r>
            <a:r>
              <a:rPr lang="ru-RU" sz="2400" dirty="0" err="1" smtClean="0">
                <a:solidFill>
                  <a:schemeClr val="tx2"/>
                </a:solidFill>
                <a:latin typeface="Times New Roman"/>
                <a:ea typeface="Calibri"/>
                <a:cs typeface="Times New Roman"/>
              </a:rPr>
              <a:t>қаулысымен</a:t>
            </a:r>
            <a:r>
              <a:rPr lang="ru-RU" sz="2400" dirty="0">
                <a:solidFill>
                  <a:srgbClr val="675E47"/>
                </a:solidFill>
                <a:latin typeface="Times New Roman"/>
                <a:ea typeface="Calibri"/>
                <a:cs typeface="Times New Roman"/>
              </a:rPr>
              <a:t> </a:t>
            </a:r>
            <a:r>
              <a:rPr lang="ru-RU" sz="2400" dirty="0" err="1">
                <a:solidFill>
                  <a:srgbClr val="675E47"/>
                </a:solidFill>
                <a:latin typeface="Times New Roman"/>
                <a:ea typeface="Calibri"/>
                <a:cs typeface="Times New Roman"/>
              </a:rPr>
              <a:t>бекітілген</a:t>
            </a:r>
            <a:r>
              <a:rPr lang="kk-KZ" sz="2400" dirty="0" smtClean="0">
                <a:solidFill>
                  <a:schemeClr val="tx2"/>
                </a:solidFill>
                <a:latin typeface="Times New Roman"/>
                <a:ea typeface="Calibri"/>
                <a:cs typeface="Times New Roman"/>
              </a:rPr>
              <a:t>,б</a:t>
            </a:r>
            <a:r>
              <a:rPr lang="ru-RU" sz="2400" dirty="0">
                <a:solidFill>
                  <a:schemeClr val="tx2"/>
                </a:solidFill>
                <a:latin typeface="Times New Roman"/>
                <a:ea typeface="Calibri"/>
                <a:cs typeface="Times New Roman"/>
              </a:rPr>
              <a:t>ала </a:t>
            </a:r>
            <a:r>
              <a:rPr lang="ru-RU" sz="2400" dirty="0" err="1">
                <a:solidFill>
                  <a:schemeClr val="tx2"/>
                </a:solidFill>
                <a:latin typeface="Times New Roman"/>
                <a:ea typeface="Calibri"/>
                <a:cs typeface="Times New Roman"/>
              </a:rPr>
              <a:t>құқықтарын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қорғауды</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күшейту</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тұрмыстық</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зорлық-зомбылыққа</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қарсы</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іс-қимыл</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және</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жасөспірімдер</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арасындағы</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суицидтік</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мәселелерін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шешу</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жөніндегі</a:t>
            </a:r>
            <a:r>
              <a:rPr lang="ru-RU" sz="2400" dirty="0">
                <a:solidFill>
                  <a:schemeClr val="tx2"/>
                </a:solidFill>
                <a:latin typeface="Times New Roman"/>
                <a:ea typeface="Calibri"/>
                <a:cs typeface="Times New Roman"/>
              </a:rPr>
              <a:t> 2020-2023 </a:t>
            </a:r>
            <a:r>
              <a:rPr lang="ru-RU" sz="2400" dirty="0" err="1">
                <a:solidFill>
                  <a:schemeClr val="tx2"/>
                </a:solidFill>
                <a:latin typeface="Times New Roman"/>
                <a:ea typeface="Calibri"/>
                <a:cs typeface="Times New Roman"/>
              </a:rPr>
              <a:t>жылдарға</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арналған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Жол</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картасын</a:t>
            </a:r>
            <a:r>
              <a:rPr lang="kk-KZ" sz="2400" dirty="0">
                <a:solidFill>
                  <a:schemeClr val="tx2"/>
                </a:solidFill>
                <a:latin typeface="Times New Roman"/>
                <a:ea typeface="Calibri"/>
                <a:cs typeface="Times New Roman"/>
              </a:rPr>
              <a:t>,Қазақстан Республикасының «Білім туралы» Заңын, балалар мен жастардың құқықтарын қорғау саласындағы халықаралық актілерді, балалардың құқықтарын қорғауды </a:t>
            </a:r>
            <a:r>
              <a:rPr lang="kk-KZ" sz="2400" dirty="0" smtClean="0">
                <a:solidFill>
                  <a:schemeClr val="tx2"/>
                </a:solidFill>
                <a:latin typeface="Times New Roman"/>
                <a:ea typeface="Calibri"/>
                <a:cs typeface="Times New Roman"/>
              </a:rPr>
              <a:t>күшейт</a:t>
            </a:r>
            <a:r>
              <a:rPr lang="ru-RU" sz="1800" dirty="0">
                <a:solidFill>
                  <a:schemeClr val="tx2"/>
                </a:solidFill>
                <a:ea typeface="Calibri"/>
                <a:cs typeface="Times New Roman"/>
              </a:rPr>
              <a:t>У</a:t>
            </a:r>
            <a:r>
              <a:rPr lang="ru-RU" sz="1800" dirty="0" smtClean="0">
                <a:solidFill>
                  <a:schemeClr val="tx2"/>
                </a:solidFill>
                <a:ea typeface="Calibri"/>
                <a:cs typeface="Times New Roman"/>
              </a:rPr>
              <a:t> </a:t>
            </a:r>
            <a:r>
              <a:rPr lang="ru-RU" sz="2400" dirty="0">
                <a:solidFill>
                  <a:schemeClr val="tx2"/>
                </a:solidFill>
                <a:latin typeface="Times New Roman"/>
                <a:ea typeface="Calibri"/>
                <a:cs typeface="Times New Roman"/>
              </a:rPr>
              <a:t>осы </a:t>
            </a:r>
            <a:r>
              <a:rPr lang="ru-RU" sz="2400" dirty="0" err="1">
                <a:solidFill>
                  <a:schemeClr val="tx2"/>
                </a:solidFill>
                <a:latin typeface="Times New Roman"/>
                <a:ea typeface="Calibri"/>
                <a:cs typeface="Times New Roman"/>
              </a:rPr>
              <a:t>Ережемен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және</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оның</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қызметін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реттейтін</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басқа</a:t>
            </a:r>
            <a:r>
              <a:rPr lang="ru-RU" sz="2400" dirty="0">
                <a:solidFill>
                  <a:schemeClr val="tx2"/>
                </a:solidFill>
                <a:latin typeface="Times New Roman"/>
                <a:ea typeface="Calibri"/>
                <a:cs typeface="Times New Roman"/>
              </a:rPr>
              <a:t> да </a:t>
            </a:r>
            <a:r>
              <a:rPr lang="ru-RU" sz="2400" dirty="0" err="1">
                <a:solidFill>
                  <a:schemeClr val="tx2"/>
                </a:solidFill>
                <a:latin typeface="Times New Roman"/>
                <a:ea typeface="Calibri"/>
                <a:cs typeface="Times New Roman"/>
              </a:rPr>
              <a:t>нормативтік</a:t>
            </a:r>
            <a:r>
              <a:rPr lang="ru-RU" sz="2400" dirty="0">
                <a:solidFill>
                  <a:schemeClr val="tx2"/>
                </a:solidFill>
                <a:latin typeface="Times New Roman"/>
                <a:ea typeface="Calibri"/>
                <a:cs typeface="Times New Roman"/>
              </a:rPr>
              <a:t> </a:t>
            </a:r>
            <a:r>
              <a:rPr lang="ru-RU" sz="2400" dirty="0" err="1">
                <a:solidFill>
                  <a:schemeClr val="tx2"/>
                </a:solidFill>
                <a:latin typeface="Times New Roman"/>
                <a:ea typeface="Calibri"/>
                <a:cs typeface="Times New Roman"/>
              </a:rPr>
              <a:t>құжаттар</a:t>
            </a:r>
            <a:r>
              <a:rPr lang="kk-KZ" sz="2400" dirty="0">
                <a:solidFill>
                  <a:schemeClr val="tx2"/>
                </a:solidFill>
                <a:latin typeface="Times New Roman"/>
                <a:ea typeface="Calibri"/>
                <a:cs typeface="Times New Roman"/>
              </a:rPr>
              <a:t>ды  басшылыққа </a:t>
            </a:r>
            <a:r>
              <a:rPr lang="kk-KZ" sz="2400" dirty="0" smtClean="0">
                <a:solidFill>
                  <a:schemeClr val="tx2"/>
                </a:solidFill>
                <a:latin typeface="Times New Roman"/>
                <a:ea typeface="Calibri"/>
                <a:cs typeface="Times New Roman"/>
              </a:rPr>
              <a:t>алады.</a:t>
            </a:r>
            <a:endParaRPr lang="ru-RU" sz="1800" dirty="0">
              <a:solidFill>
                <a:schemeClr val="tx2"/>
              </a:solidFill>
              <a:ea typeface="Calibri"/>
              <a:cs typeface="Times New Roman"/>
            </a:endParaRPr>
          </a:p>
        </p:txBody>
      </p:sp>
    </p:spTree>
    <p:extLst>
      <p:ext uri="{BB962C8B-B14F-4D97-AF65-F5344CB8AC3E}">
        <p14:creationId xmlns:p14="http://schemas.microsoft.com/office/powerpoint/2010/main" val="3103884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solidFill>
                  <a:schemeClr val="accent1">
                    <a:lumMod val="75000"/>
                  </a:schemeClr>
                </a:solidFill>
                <a:effectLst>
                  <a:outerShdw blurRad="38100" dist="38100" dir="2700000" algn="tl">
                    <a:srgbClr val="000000">
                      <a:alpha val="43137"/>
                    </a:srgbClr>
                  </a:outerShdw>
                </a:effectLst>
              </a:rPr>
              <a:t>Мақсатты</a:t>
            </a:r>
            <a:r>
              <a:rPr lang="ru-RU" dirty="0">
                <a:solidFill>
                  <a:schemeClr val="accent1">
                    <a:lumMod val="75000"/>
                  </a:schemeClr>
                </a:solidFill>
                <a:effectLst>
                  <a:outerShdw blurRad="38100" dist="38100" dir="2700000" algn="tl">
                    <a:srgbClr val="000000">
                      <a:alpha val="43137"/>
                    </a:srgbClr>
                  </a:outerShdw>
                </a:effectLst>
              </a:rPr>
              <a:t> топ:</a:t>
            </a:r>
          </a:p>
        </p:txBody>
      </p:sp>
      <p:sp>
        <p:nvSpPr>
          <p:cNvPr id="3" name="Объект 2"/>
          <p:cNvSpPr>
            <a:spLocks noGrp="1"/>
          </p:cNvSpPr>
          <p:nvPr>
            <p:ph idx="1"/>
          </p:nvPr>
        </p:nvSpPr>
        <p:spPr/>
        <p:txBody>
          <a:bodyPr>
            <a:normAutofit/>
          </a:bodyPr>
          <a:lstStyle/>
          <a:p>
            <a:r>
              <a:rPr lang="ru-RU" sz="3200" b="1" dirty="0" err="1">
                <a:solidFill>
                  <a:schemeClr val="accent1">
                    <a:lumMod val="75000"/>
                  </a:schemeClr>
                </a:solidFill>
              </a:rPr>
              <a:t>Степногорск</a:t>
            </a:r>
            <a:r>
              <a:rPr lang="ru-RU" sz="3200" b="1" dirty="0">
                <a:solidFill>
                  <a:schemeClr val="accent1">
                    <a:lumMod val="75000"/>
                  </a:schemeClr>
                </a:solidFill>
              </a:rPr>
              <a:t> </a:t>
            </a:r>
            <a:r>
              <a:rPr lang="ru-RU" sz="3200" b="1" dirty="0" err="1">
                <a:solidFill>
                  <a:schemeClr val="accent1">
                    <a:lumMod val="75000"/>
                  </a:schemeClr>
                </a:solidFill>
              </a:rPr>
              <a:t>қаласы</a:t>
            </a:r>
            <a:r>
              <a:rPr lang="ru-RU" sz="3200" b="1" dirty="0">
                <a:solidFill>
                  <a:schemeClr val="accent1">
                    <a:lumMod val="75000"/>
                  </a:schemeClr>
                </a:solidFill>
              </a:rPr>
              <a:t> </a:t>
            </a:r>
            <a:r>
              <a:rPr lang="ru-RU" sz="3200" b="1" dirty="0" err="1">
                <a:solidFill>
                  <a:schemeClr val="accent1">
                    <a:lumMod val="75000"/>
                  </a:schemeClr>
                </a:solidFill>
              </a:rPr>
              <a:t>және</a:t>
            </a:r>
            <a:r>
              <a:rPr lang="ru-RU" sz="3200" b="1" dirty="0">
                <a:solidFill>
                  <a:schemeClr val="accent1">
                    <a:lumMod val="75000"/>
                  </a:schemeClr>
                </a:solidFill>
              </a:rPr>
              <a:t> </a:t>
            </a:r>
            <a:r>
              <a:rPr lang="ru-RU" sz="3200" b="1" dirty="0" err="1">
                <a:solidFill>
                  <a:schemeClr val="accent1">
                    <a:lumMod val="75000"/>
                  </a:schemeClr>
                </a:solidFill>
              </a:rPr>
              <a:t>Степногорск</a:t>
            </a:r>
            <a:r>
              <a:rPr lang="ru-RU" sz="3200" b="1" dirty="0">
                <a:solidFill>
                  <a:schemeClr val="accent1">
                    <a:lumMod val="75000"/>
                  </a:schemeClr>
                </a:solidFill>
              </a:rPr>
              <a:t> </a:t>
            </a:r>
            <a:r>
              <a:rPr lang="ru-RU" sz="3200" b="1" dirty="0" err="1" smtClean="0">
                <a:solidFill>
                  <a:schemeClr val="accent1">
                    <a:lumMod val="75000"/>
                  </a:schemeClr>
                </a:solidFill>
              </a:rPr>
              <a:t>аймағының</a:t>
            </a:r>
            <a:r>
              <a:rPr lang="ru-RU" sz="3200" b="1" dirty="0" smtClean="0">
                <a:solidFill>
                  <a:schemeClr val="accent1">
                    <a:lumMod val="75000"/>
                  </a:schemeClr>
                </a:solidFill>
              </a:rPr>
              <a:t> </a:t>
            </a:r>
            <a:r>
              <a:rPr lang="ru-RU" sz="3200" b="1" dirty="0" err="1">
                <a:solidFill>
                  <a:schemeClr val="accent1">
                    <a:lumMod val="75000"/>
                  </a:schemeClr>
                </a:solidFill>
              </a:rPr>
              <a:t>мектептерінің</a:t>
            </a:r>
            <a:r>
              <a:rPr lang="ru-RU" sz="3200" b="1" dirty="0">
                <a:solidFill>
                  <a:schemeClr val="accent1">
                    <a:lumMod val="75000"/>
                  </a:schemeClr>
                </a:solidFill>
              </a:rPr>
              <a:t> </a:t>
            </a:r>
            <a:r>
              <a:rPr lang="ru-RU" sz="3200" b="1" dirty="0" err="1">
                <a:solidFill>
                  <a:schemeClr val="accent1">
                    <a:lumMod val="75000"/>
                  </a:schemeClr>
                </a:solidFill>
              </a:rPr>
              <a:t>оқушылары</a:t>
            </a:r>
            <a:r>
              <a:rPr lang="ru-RU" sz="3200" b="1" dirty="0">
                <a:solidFill>
                  <a:schemeClr val="accent1">
                    <a:lumMod val="75000"/>
                  </a:schemeClr>
                </a:solidFill>
              </a:rPr>
              <a:t>;</a:t>
            </a:r>
          </a:p>
          <a:p>
            <a:r>
              <a:rPr lang="ru-RU" sz="3200" b="1" dirty="0" err="1">
                <a:solidFill>
                  <a:schemeClr val="accent1">
                    <a:lumMod val="75000"/>
                  </a:schemeClr>
                </a:solidFill>
              </a:rPr>
              <a:t>ата-аналар</a:t>
            </a:r>
            <a:r>
              <a:rPr lang="ru-RU" sz="3200" b="1" dirty="0">
                <a:solidFill>
                  <a:schemeClr val="accent1">
                    <a:lumMod val="75000"/>
                  </a:schemeClr>
                </a:solidFill>
              </a:rPr>
              <a:t> </a:t>
            </a:r>
            <a:r>
              <a:rPr lang="ru-RU" sz="3200" b="1" dirty="0" err="1">
                <a:solidFill>
                  <a:schemeClr val="accent1">
                    <a:lumMod val="75000"/>
                  </a:schemeClr>
                </a:solidFill>
              </a:rPr>
              <a:t>немесе</a:t>
            </a:r>
            <a:r>
              <a:rPr lang="ru-RU" sz="3200" b="1" dirty="0">
                <a:solidFill>
                  <a:schemeClr val="accent1">
                    <a:lumMod val="75000"/>
                  </a:schemeClr>
                </a:solidFill>
              </a:rPr>
              <a:t> </a:t>
            </a:r>
            <a:r>
              <a:rPr lang="ru-RU" sz="3200" b="1" dirty="0" err="1">
                <a:solidFill>
                  <a:schemeClr val="accent1">
                    <a:lumMod val="75000"/>
                  </a:schemeClr>
                </a:solidFill>
              </a:rPr>
              <a:t>оларды</a:t>
            </a:r>
            <a:r>
              <a:rPr lang="ru-RU" sz="3200" b="1" dirty="0">
                <a:solidFill>
                  <a:schemeClr val="accent1">
                    <a:lumMod val="75000"/>
                  </a:schemeClr>
                </a:solidFill>
              </a:rPr>
              <a:t> </a:t>
            </a:r>
            <a:r>
              <a:rPr lang="ru-RU" sz="3200" b="1" dirty="0" err="1">
                <a:solidFill>
                  <a:schemeClr val="accent1">
                    <a:lumMod val="75000"/>
                  </a:schemeClr>
                </a:solidFill>
              </a:rPr>
              <a:t>алмастыратын</a:t>
            </a:r>
            <a:r>
              <a:rPr lang="ru-RU" sz="3200" b="1" dirty="0">
                <a:solidFill>
                  <a:schemeClr val="accent1">
                    <a:lumMod val="75000"/>
                  </a:schemeClr>
                </a:solidFill>
              </a:rPr>
              <a:t> </a:t>
            </a:r>
            <a:r>
              <a:rPr lang="ru-RU" sz="3200" b="1" dirty="0" err="1">
                <a:solidFill>
                  <a:schemeClr val="accent1">
                    <a:lumMod val="75000"/>
                  </a:schemeClr>
                </a:solidFill>
              </a:rPr>
              <a:t>тұлғалар</a:t>
            </a:r>
            <a:r>
              <a:rPr lang="ru-RU" sz="3200" b="1" dirty="0">
                <a:solidFill>
                  <a:schemeClr val="accent1">
                    <a:lumMod val="75000"/>
                  </a:schemeClr>
                </a:solidFill>
              </a:rPr>
              <a:t>;</a:t>
            </a:r>
          </a:p>
          <a:p>
            <a:r>
              <a:rPr lang="ru-RU" sz="3200" b="1" dirty="0" err="1">
                <a:solidFill>
                  <a:schemeClr val="accent1">
                    <a:lumMod val="75000"/>
                  </a:schemeClr>
                </a:solidFill>
              </a:rPr>
              <a:t>Степногорск</a:t>
            </a:r>
            <a:r>
              <a:rPr lang="ru-RU" sz="3200" b="1" dirty="0">
                <a:solidFill>
                  <a:schemeClr val="accent1">
                    <a:lumMod val="75000"/>
                  </a:schemeClr>
                </a:solidFill>
              </a:rPr>
              <a:t> </a:t>
            </a:r>
            <a:r>
              <a:rPr lang="ru-RU" sz="3200" b="1" dirty="0" err="1">
                <a:solidFill>
                  <a:schemeClr val="accent1">
                    <a:lumMod val="75000"/>
                  </a:schemeClr>
                </a:solidFill>
              </a:rPr>
              <a:t>қаласы</a:t>
            </a:r>
            <a:r>
              <a:rPr lang="ru-RU" sz="3200" b="1" dirty="0">
                <a:solidFill>
                  <a:schemeClr val="accent1">
                    <a:lumMod val="75000"/>
                  </a:schemeClr>
                </a:solidFill>
              </a:rPr>
              <a:t> </a:t>
            </a:r>
            <a:r>
              <a:rPr lang="ru-RU" sz="3200" b="1" dirty="0" err="1">
                <a:solidFill>
                  <a:schemeClr val="accent1">
                    <a:lumMod val="75000"/>
                  </a:schemeClr>
                </a:solidFill>
              </a:rPr>
              <a:t>және</a:t>
            </a:r>
            <a:r>
              <a:rPr lang="ru-RU" sz="3200" b="1" dirty="0">
                <a:solidFill>
                  <a:schemeClr val="accent1">
                    <a:lumMod val="75000"/>
                  </a:schemeClr>
                </a:solidFill>
              </a:rPr>
              <a:t> </a:t>
            </a:r>
            <a:r>
              <a:rPr lang="ru-RU" sz="3200" b="1" dirty="0" err="1">
                <a:solidFill>
                  <a:schemeClr val="accent1">
                    <a:lumMod val="75000"/>
                  </a:schemeClr>
                </a:solidFill>
              </a:rPr>
              <a:t>Степногорск</a:t>
            </a:r>
            <a:r>
              <a:rPr lang="ru-RU" sz="3200" b="1" dirty="0">
                <a:solidFill>
                  <a:schemeClr val="accent1">
                    <a:lumMod val="75000"/>
                  </a:schemeClr>
                </a:solidFill>
              </a:rPr>
              <a:t> </a:t>
            </a:r>
            <a:r>
              <a:rPr lang="ru-RU" sz="3200" b="1" dirty="0" err="1" smtClean="0">
                <a:solidFill>
                  <a:schemeClr val="accent1">
                    <a:lumMod val="75000"/>
                  </a:schemeClr>
                </a:solidFill>
              </a:rPr>
              <a:t>аймағының</a:t>
            </a:r>
            <a:r>
              <a:rPr lang="ru-RU" sz="3200" b="1" dirty="0" smtClean="0">
                <a:solidFill>
                  <a:schemeClr val="accent1">
                    <a:lumMod val="75000"/>
                  </a:schemeClr>
                </a:solidFill>
              </a:rPr>
              <a:t> </a:t>
            </a:r>
            <a:r>
              <a:rPr lang="ru-RU" sz="3200" b="1" dirty="0" err="1">
                <a:solidFill>
                  <a:schemeClr val="accent1">
                    <a:lumMod val="75000"/>
                  </a:schemeClr>
                </a:solidFill>
              </a:rPr>
              <a:t>мектептерінің</a:t>
            </a:r>
            <a:r>
              <a:rPr lang="ru-RU" sz="3200" b="1" dirty="0">
                <a:solidFill>
                  <a:schemeClr val="accent1">
                    <a:lumMod val="75000"/>
                  </a:schemeClr>
                </a:solidFill>
              </a:rPr>
              <a:t> педагог-</a:t>
            </a:r>
            <a:r>
              <a:rPr lang="ru-RU" sz="3200" b="1" dirty="0" err="1">
                <a:solidFill>
                  <a:schemeClr val="accent1">
                    <a:lumMod val="75000"/>
                  </a:schemeClr>
                </a:solidFill>
              </a:rPr>
              <a:t>психологтары</a:t>
            </a:r>
            <a:r>
              <a:rPr lang="ru-RU" sz="3200" b="1" dirty="0">
                <a:solidFill>
                  <a:schemeClr val="accent1">
                    <a:lumMod val="75000"/>
                  </a:schemeClr>
                </a:solidFill>
              </a:rPr>
              <a:t>, </a:t>
            </a:r>
            <a:r>
              <a:rPr lang="ru-RU" sz="3200" b="1" dirty="0" err="1">
                <a:solidFill>
                  <a:schemeClr val="accent1">
                    <a:lumMod val="75000"/>
                  </a:schemeClr>
                </a:solidFill>
              </a:rPr>
              <a:t>әлеуметтік</a:t>
            </a:r>
            <a:r>
              <a:rPr lang="ru-RU" sz="3200" b="1" dirty="0">
                <a:solidFill>
                  <a:schemeClr val="accent1">
                    <a:lumMod val="75000"/>
                  </a:schemeClr>
                </a:solidFill>
              </a:rPr>
              <a:t> </a:t>
            </a:r>
            <a:r>
              <a:rPr lang="ru-RU" sz="3200" b="1" dirty="0" err="1">
                <a:solidFill>
                  <a:schemeClr val="accent1">
                    <a:lumMod val="75000"/>
                  </a:schemeClr>
                </a:solidFill>
              </a:rPr>
              <a:t>педагогтары</a:t>
            </a:r>
            <a:r>
              <a:rPr lang="ru-RU" sz="3200" b="1" dirty="0">
                <a:solidFill>
                  <a:schemeClr val="accent1">
                    <a:lumMod val="75000"/>
                  </a:schemeClr>
                </a:solidFill>
              </a:rPr>
              <a:t>, </a:t>
            </a:r>
            <a:r>
              <a:rPr lang="ru-RU" sz="3200" b="1" dirty="0" err="1">
                <a:solidFill>
                  <a:schemeClr val="accent1">
                    <a:lumMod val="75000"/>
                  </a:schemeClr>
                </a:solidFill>
              </a:rPr>
              <a:t>аға</a:t>
            </a:r>
            <a:r>
              <a:rPr lang="ru-RU" sz="3200" b="1" dirty="0">
                <a:solidFill>
                  <a:schemeClr val="accent1">
                    <a:lumMod val="75000"/>
                  </a:schemeClr>
                </a:solidFill>
              </a:rPr>
              <a:t> </a:t>
            </a:r>
            <a:r>
              <a:rPr lang="ru-RU" sz="3200" b="1" dirty="0" err="1">
                <a:solidFill>
                  <a:schemeClr val="accent1">
                    <a:lumMod val="75000"/>
                  </a:schemeClr>
                </a:solidFill>
              </a:rPr>
              <a:t>тәлімгерлері</a:t>
            </a:r>
            <a:r>
              <a:rPr lang="ru-RU" sz="3200" b="1" dirty="0" smtClean="0">
                <a:solidFill>
                  <a:schemeClr val="accent1">
                    <a:lumMod val="75000"/>
                  </a:schemeClr>
                </a:solidFill>
              </a:rPr>
              <a:t>.</a:t>
            </a:r>
            <a:endParaRPr lang="ru-RU" sz="3200" b="1" dirty="0">
              <a:solidFill>
                <a:schemeClr val="accent1">
                  <a:lumMod val="75000"/>
                </a:schemeClr>
              </a:solidFill>
            </a:endParaRPr>
          </a:p>
        </p:txBody>
      </p:sp>
    </p:spTree>
    <p:extLst>
      <p:ext uri="{BB962C8B-B14F-4D97-AF65-F5344CB8AC3E}">
        <p14:creationId xmlns:p14="http://schemas.microsoft.com/office/powerpoint/2010/main" val="2943657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76672"/>
            <a:ext cx="7330008" cy="1224136"/>
          </a:xfrm>
        </p:spPr>
        <p:txBody>
          <a:bodyPr>
            <a:normAutofit fontScale="90000"/>
          </a:bodyPr>
          <a:lstStyle/>
          <a:p>
            <a:r>
              <a:rPr lang="ru-RU" dirty="0" smtClean="0">
                <a:solidFill>
                  <a:schemeClr val="accent1">
                    <a:lumMod val="75000"/>
                  </a:schemeClr>
                </a:solidFill>
                <a:effectLst>
                  <a:outerShdw blurRad="38100" dist="38100" dir="2700000" algn="tl">
                    <a:srgbClr val="000000">
                      <a:alpha val="43137"/>
                    </a:srgbClr>
                  </a:outerShdw>
                </a:effectLst>
              </a:rPr>
              <a:t>«МПҚ</a:t>
            </a:r>
            <a:r>
              <a:rPr lang="ru-RU" dirty="0">
                <a:solidFill>
                  <a:schemeClr val="accent1">
                    <a:lumMod val="75000"/>
                  </a:schemeClr>
                </a:solidFill>
                <a:effectLst>
                  <a:outerShdw blurRad="38100" dist="38100" dir="2700000" algn="tl">
                    <a:srgbClr val="000000">
                      <a:alpha val="43137"/>
                    </a:srgbClr>
                  </a:outerShdw>
                </a:effectLst>
              </a:rPr>
              <a:t>» ЖОБАЛЫҚ КЕҢСЕ ЖҰМЫСЫНЫҢ </a:t>
            </a:r>
            <a:r>
              <a:rPr lang="ru-RU" dirty="0" smtClean="0">
                <a:solidFill>
                  <a:schemeClr val="accent1">
                    <a:lumMod val="75000"/>
                  </a:schemeClr>
                </a:solidFill>
                <a:effectLst>
                  <a:outerShdw blurRad="38100" dist="38100" dir="2700000" algn="tl">
                    <a:srgbClr val="000000">
                      <a:alpha val="43137"/>
                    </a:srgbClr>
                  </a:outerShdw>
                </a:effectLst>
              </a:rPr>
              <a:t>  МАҚСАТЫ</a:t>
            </a:r>
            <a:endParaRPr lang="ru-RU" sz="2700" dirty="0">
              <a:solidFill>
                <a:schemeClr val="accent1">
                  <a:lumMod val="75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914400" y="2276872"/>
            <a:ext cx="7113984" cy="3742928"/>
          </a:xfrm>
        </p:spPr>
        <p:txBody>
          <a:bodyPr>
            <a:normAutofit/>
          </a:bodyPr>
          <a:lstStyle/>
          <a:p>
            <a:pPr marL="114300" indent="0">
              <a:buNone/>
            </a:pPr>
            <a:r>
              <a:rPr lang="ru-RU" sz="2800" b="1" dirty="0" err="1">
                <a:solidFill>
                  <a:schemeClr val="accent1">
                    <a:lumMod val="75000"/>
                  </a:schemeClr>
                </a:solidFill>
              </a:rPr>
              <a:t>Балалар</a:t>
            </a:r>
            <a:r>
              <a:rPr lang="ru-RU" sz="2800" b="1" dirty="0">
                <a:solidFill>
                  <a:schemeClr val="accent1">
                    <a:lumMod val="75000"/>
                  </a:schemeClr>
                </a:solidFill>
              </a:rPr>
              <a:t> мен </a:t>
            </a:r>
            <a:r>
              <a:rPr lang="ru-RU" sz="2800" b="1" dirty="0" err="1">
                <a:solidFill>
                  <a:schemeClr val="accent1">
                    <a:lumMod val="75000"/>
                  </a:schemeClr>
                </a:solidFill>
              </a:rPr>
              <a:t>жасөспірімдердің</a:t>
            </a:r>
            <a:r>
              <a:rPr lang="ru-RU" sz="2800" b="1" dirty="0">
                <a:solidFill>
                  <a:schemeClr val="accent1">
                    <a:lumMod val="75000"/>
                  </a:schemeClr>
                </a:solidFill>
              </a:rPr>
              <a:t> </a:t>
            </a:r>
            <a:r>
              <a:rPr lang="ru-RU" sz="2800" b="1" dirty="0" err="1">
                <a:solidFill>
                  <a:schemeClr val="accent1">
                    <a:lumMod val="75000"/>
                  </a:schemeClr>
                </a:solidFill>
              </a:rPr>
              <a:t>психологиялық</a:t>
            </a:r>
            <a:r>
              <a:rPr lang="ru-RU" sz="2800" b="1" dirty="0">
                <a:solidFill>
                  <a:schemeClr val="accent1">
                    <a:lumMod val="75000"/>
                  </a:schemeClr>
                </a:solidFill>
              </a:rPr>
              <a:t> </a:t>
            </a:r>
            <a:r>
              <a:rPr lang="ru-RU" sz="2800" b="1" dirty="0" err="1">
                <a:solidFill>
                  <a:schemeClr val="accent1">
                    <a:lumMod val="75000"/>
                  </a:schemeClr>
                </a:solidFill>
              </a:rPr>
              <a:t>денсаулығының</a:t>
            </a:r>
            <a:r>
              <a:rPr lang="ru-RU" sz="2800" b="1" dirty="0">
                <a:solidFill>
                  <a:schemeClr val="accent1">
                    <a:lumMod val="75000"/>
                  </a:schemeClr>
                </a:solidFill>
              </a:rPr>
              <a:t> </a:t>
            </a:r>
            <a:r>
              <a:rPr lang="ru-RU" sz="2800" b="1" dirty="0" err="1">
                <a:solidFill>
                  <a:schemeClr val="accent1">
                    <a:lumMod val="75000"/>
                  </a:schemeClr>
                </a:solidFill>
              </a:rPr>
              <a:t>оңтайлы</a:t>
            </a:r>
            <a:r>
              <a:rPr lang="ru-RU" sz="2800" b="1" dirty="0">
                <a:solidFill>
                  <a:schemeClr val="accent1">
                    <a:lumMod val="75000"/>
                  </a:schemeClr>
                </a:solidFill>
              </a:rPr>
              <a:t> </a:t>
            </a:r>
            <a:r>
              <a:rPr lang="ru-RU" sz="2800" b="1" dirty="0" err="1">
                <a:solidFill>
                  <a:schemeClr val="accent1">
                    <a:lumMod val="75000"/>
                  </a:schemeClr>
                </a:solidFill>
              </a:rPr>
              <a:t>деңгейін</a:t>
            </a:r>
            <a:r>
              <a:rPr lang="ru-RU" sz="2800" b="1" dirty="0">
                <a:solidFill>
                  <a:schemeClr val="accent1">
                    <a:lumMod val="75000"/>
                  </a:schemeClr>
                </a:solidFill>
              </a:rPr>
              <a:t> </a:t>
            </a:r>
            <a:r>
              <a:rPr lang="ru-RU" sz="2800" b="1" dirty="0" err="1">
                <a:solidFill>
                  <a:schemeClr val="accent1">
                    <a:lumMod val="75000"/>
                  </a:schemeClr>
                </a:solidFill>
              </a:rPr>
              <a:t>олардың</a:t>
            </a:r>
            <a:r>
              <a:rPr lang="ru-RU" sz="2800" b="1" dirty="0">
                <a:solidFill>
                  <a:schemeClr val="accent1">
                    <a:lumMod val="75000"/>
                  </a:schemeClr>
                </a:solidFill>
              </a:rPr>
              <a:t> </a:t>
            </a:r>
            <a:r>
              <a:rPr lang="ru-RU" sz="2800" b="1" dirty="0" err="1">
                <a:solidFill>
                  <a:schemeClr val="accent1">
                    <a:lumMod val="75000"/>
                  </a:schemeClr>
                </a:solidFill>
              </a:rPr>
              <a:t>табысты</a:t>
            </a:r>
            <a:r>
              <a:rPr lang="ru-RU" sz="2800" b="1" dirty="0">
                <a:solidFill>
                  <a:schemeClr val="accent1">
                    <a:lumMod val="75000"/>
                  </a:schemeClr>
                </a:solidFill>
              </a:rPr>
              <a:t> </a:t>
            </a:r>
            <a:r>
              <a:rPr lang="ru-RU" sz="2800" b="1" dirty="0" err="1">
                <a:solidFill>
                  <a:schemeClr val="accent1">
                    <a:lumMod val="75000"/>
                  </a:schemeClr>
                </a:solidFill>
              </a:rPr>
              <a:t>оқуы</a:t>
            </a:r>
            <a:r>
              <a:rPr lang="ru-RU" sz="2800" b="1" dirty="0">
                <a:solidFill>
                  <a:schemeClr val="accent1">
                    <a:lumMod val="75000"/>
                  </a:schemeClr>
                </a:solidFill>
              </a:rPr>
              <a:t> мен </a:t>
            </a:r>
            <a:r>
              <a:rPr lang="ru-RU" sz="2800" b="1" dirty="0" err="1">
                <a:solidFill>
                  <a:schemeClr val="accent1">
                    <a:lumMod val="75000"/>
                  </a:schemeClr>
                </a:solidFill>
              </a:rPr>
              <a:t>дамуы</a:t>
            </a:r>
            <a:r>
              <a:rPr lang="ru-RU" sz="2800" b="1" dirty="0">
                <a:solidFill>
                  <a:schemeClr val="accent1">
                    <a:lumMod val="75000"/>
                  </a:schemeClr>
                </a:solidFill>
              </a:rPr>
              <a:t> </a:t>
            </a:r>
            <a:r>
              <a:rPr lang="ru-RU" sz="2800" b="1" dirty="0" err="1">
                <a:solidFill>
                  <a:schemeClr val="accent1">
                    <a:lumMod val="75000"/>
                  </a:schemeClr>
                </a:solidFill>
              </a:rPr>
              <a:t>үшін</a:t>
            </a:r>
            <a:r>
              <a:rPr lang="ru-RU" sz="2800" b="1" dirty="0">
                <a:solidFill>
                  <a:schemeClr val="accent1">
                    <a:lumMod val="75000"/>
                  </a:schemeClr>
                </a:solidFill>
              </a:rPr>
              <a:t> </a:t>
            </a:r>
            <a:r>
              <a:rPr lang="ru-RU" sz="2800" b="1" dirty="0" err="1">
                <a:solidFill>
                  <a:schemeClr val="accent1">
                    <a:lumMod val="75000"/>
                  </a:schemeClr>
                </a:solidFill>
              </a:rPr>
              <a:t>әлеуметтік-психологиялық</a:t>
            </a:r>
            <a:r>
              <a:rPr lang="ru-RU" sz="2800" b="1" dirty="0">
                <a:solidFill>
                  <a:schemeClr val="accent1">
                    <a:lumMod val="75000"/>
                  </a:schemeClr>
                </a:solidFill>
              </a:rPr>
              <a:t> </a:t>
            </a:r>
            <a:r>
              <a:rPr lang="ru-RU" sz="2800" b="1" dirty="0" err="1">
                <a:solidFill>
                  <a:schemeClr val="accent1">
                    <a:lumMod val="75000"/>
                  </a:schemeClr>
                </a:solidFill>
              </a:rPr>
              <a:t>жағдай</a:t>
            </a:r>
            <a:r>
              <a:rPr lang="ru-RU" sz="2800" b="1" dirty="0">
                <a:solidFill>
                  <a:schemeClr val="accent1">
                    <a:lumMod val="75000"/>
                  </a:schemeClr>
                </a:solidFill>
              </a:rPr>
              <a:t> </a:t>
            </a:r>
            <a:r>
              <a:rPr lang="ru-RU" sz="2800" b="1" dirty="0" err="1">
                <a:solidFill>
                  <a:schemeClr val="accent1">
                    <a:lumMod val="75000"/>
                  </a:schemeClr>
                </a:solidFill>
              </a:rPr>
              <a:t>жасау</a:t>
            </a:r>
            <a:r>
              <a:rPr lang="ru-RU" sz="2800" b="1" dirty="0">
                <a:solidFill>
                  <a:schemeClr val="accent1">
                    <a:lumMod val="75000"/>
                  </a:schemeClr>
                </a:solidFill>
              </a:rPr>
              <a:t> </a:t>
            </a:r>
            <a:r>
              <a:rPr lang="ru-RU" sz="2800" b="1" dirty="0" err="1">
                <a:solidFill>
                  <a:schemeClr val="accent1">
                    <a:lumMod val="75000"/>
                  </a:schemeClr>
                </a:solidFill>
              </a:rPr>
              <a:t>арқылы</a:t>
            </a:r>
            <a:r>
              <a:rPr lang="ru-RU" sz="2800" b="1" dirty="0">
                <a:solidFill>
                  <a:schemeClr val="accent1">
                    <a:lumMod val="75000"/>
                  </a:schemeClr>
                </a:solidFill>
              </a:rPr>
              <a:t> </a:t>
            </a:r>
            <a:r>
              <a:rPr lang="ru-RU" sz="2800" b="1" dirty="0" err="1">
                <a:solidFill>
                  <a:schemeClr val="accent1">
                    <a:lumMod val="75000"/>
                  </a:schemeClr>
                </a:solidFill>
              </a:rPr>
              <a:t>сақтау</a:t>
            </a:r>
            <a:r>
              <a:rPr lang="ru-RU" sz="2800" b="1" dirty="0">
                <a:solidFill>
                  <a:schemeClr val="accent1">
                    <a:lumMod val="75000"/>
                  </a:schemeClr>
                </a:solidFill>
              </a:rPr>
              <a:t> </a:t>
            </a:r>
            <a:r>
              <a:rPr lang="ru-RU" sz="2800" b="1" dirty="0" err="1">
                <a:solidFill>
                  <a:schemeClr val="accent1">
                    <a:lumMod val="75000"/>
                  </a:schemeClr>
                </a:solidFill>
              </a:rPr>
              <a:t>және</a:t>
            </a:r>
            <a:r>
              <a:rPr lang="ru-RU" sz="2800" b="1" dirty="0">
                <a:solidFill>
                  <a:schemeClr val="accent1">
                    <a:lumMod val="75000"/>
                  </a:schemeClr>
                </a:solidFill>
              </a:rPr>
              <a:t> </a:t>
            </a:r>
            <a:r>
              <a:rPr lang="ru-RU" sz="2800" b="1" dirty="0" err="1">
                <a:solidFill>
                  <a:schemeClr val="accent1">
                    <a:lumMod val="75000"/>
                  </a:schemeClr>
                </a:solidFill>
              </a:rPr>
              <a:t>қолдау</a:t>
            </a:r>
            <a:r>
              <a:rPr lang="ru-RU" sz="2800" b="1" dirty="0" smtClean="0">
                <a:solidFill>
                  <a:schemeClr val="accent1">
                    <a:lumMod val="75000"/>
                  </a:schemeClr>
                </a:solidFill>
              </a:rPr>
              <a:t>.</a:t>
            </a:r>
            <a:r>
              <a:rPr lang="ru-RU" sz="2800" b="1" dirty="0">
                <a:solidFill>
                  <a:schemeClr val="accent1">
                    <a:lumMod val="75000"/>
                  </a:schemeClr>
                </a:solidFill>
              </a:rPr>
              <a:t/>
            </a:r>
            <a:br>
              <a:rPr lang="ru-RU" sz="2800" b="1" dirty="0">
                <a:solidFill>
                  <a:schemeClr val="accent1">
                    <a:lumMod val="75000"/>
                  </a:schemeClr>
                </a:solidFill>
              </a:rPr>
            </a:br>
            <a:endParaRPr lang="ru-RU" sz="2800" b="1" dirty="0">
              <a:solidFill>
                <a:schemeClr val="accent1">
                  <a:lumMod val="75000"/>
                </a:schemeClr>
              </a:solidFill>
            </a:endParaRPr>
          </a:p>
          <a:p>
            <a:endParaRPr lang="ru-RU" dirty="0"/>
          </a:p>
        </p:txBody>
      </p:sp>
    </p:spTree>
    <p:extLst>
      <p:ext uri="{BB962C8B-B14F-4D97-AF65-F5344CB8AC3E}">
        <p14:creationId xmlns:p14="http://schemas.microsoft.com/office/powerpoint/2010/main" val="32216307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dirty="0">
                <a:solidFill>
                  <a:schemeClr val="accent1">
                    <a:lumMod val="75000"/>
                  </a:schemeClr>
                </a:solidFill>
                <a:effectLst>
                  <a:outerShdw blurRad="38100" dist="38100" dir="2700000" algn="tl">
                    <a:srgbClr val="000000">
                      <a:alpha val="43137"/>
                    </a:srgbClr>
                  </a:outerShdw>
                </a:effectLst>
              </a:rPr>
              <a:t>ҚЫЗМЕТТІҢ МІНДЕТТЕРІ</a:t>
            </a:r>
          </a:p>
        </p:txBody>
      </p:sp>
      <p:sp>
        <p:nvSpPr>
          <p:cNvPr id="3" name="Объект 2"/>
          <p:cNvSpPr>
            <a:spLocks noGrp="1"/>
          </p:cNvSpPr>
          <p:nvPr>
            <p:ph idx="1"/>
          </p:nvPr>
        </p:nvSpPr>
        <p:spPr>
          <a:xfrm>
            <a:off x="457200" y="1196752"/>
            <a:ext cx="7620000" cy="5400600"/>
          </a:xfrm>
        </p:spPr>
        <p:txBody>
          <a:bodyPr>
            <a:normAutofit fontScale="77500" lnSpcReduction="20000"/>
          </a:bodyPr>
          <a:lstStyle/>
          <a:p>
            <a:r>
              <a:rPr lang="ru-RU" dirty="0"/>
              <a:t>1. </a:t>
            </a:r>
            <a:r>
              <a:rPr lang="ru-RU" dirty="0" err="1"/>
              <a:t>Баланың</a:t>
            </a:r>
            <a:r>
              <a:rPr lang="ru-RU" dirty="0"/>
              <a:t> </a:t>
            </a:r>
            <a:r>
              <a:rPr lang="ru-RU" dirty="0" err="1"/>
              <a:t>толыққанды</a:t>
            </a:r>
            <a:r>
              <a:rPr lang="ru-RU" dirty="0"/>
              <a:t> </a:t>
            </a:r>
            <a:r>
              <a:rPr lang="ru-RU" dirty="0" err="1"/>
              <a:t>дамуы</a:t>
            </a:r>
            <a:r>
              <a:rPr lang="ru-RU" dirty="0"/>
              <a:t> </a:t>
            </a:r>
            <a:r>
              <a:rPr lang="ru-RU" dirty="0" err="1"/>
              <a:t>үшін</a:t>
            </a:r>
            <a:r>
              <a:rPr lang="ru-RU" dirty="0"/>
              <a:t> </a:t>
            </a:r>
            <a:r>
              <a:rPr lang="ru-RU" dirty="0" err="1"/>
              <a:t>әлеуметтік-психологиялық</a:t>
            </a:r>
            <a:r>
              <a:rPr lang="ru-RU" dirty="0"/>
              <a:t> </a:t>
            </a:r>
            <a:r>
              <a:rPr lang="ru-RU" dirty="0" err="1"/>
              <a:t>жағдайлар</a:t>
            </a:r>
            <a:r>
              <a:rPr lang="ru-RU" dirty="0"/>
              <a:t> </a:t>
            </a:r>
            <a:r>
              <a:rPr lang="ru-RU" dirty="0" err="1"/>
              <a:t>жасау</a:t>
            </a:r>
            <a:r>
              <a:rPr lang="ru-RU" dirty="0"/>
              <a:t>: </a:t>
            </a:r>
            <a:r>
              <a:rPr lang="ru-RU" dirty="0" err="1"/>
              <a:t>білім</a:t>
            </a:r>
            <a:r>
              <a:rPr lang="ru-RU" dirty="0"/>
              <a:t> </a:t>
            </a:r>
            <a:r>
              <a:rPr lang="ru-RU" dirty="0" err="1"/>
              <a:t>алушылардың</a:t>
            </a:r>
            <a:r>
              <a:rPr lang="ru-RU" dirty="0"/>
              <a:t> </a:t>
            </a:r>
            <a:r>
              <a:rPr lang="ru-RU" dirty="0" err="1"/>
              <a:t>физиологиялық</a:t>
            </a:r>
            <a:r>
              <a:rPr lang="ru-RU" dirty="0"/>
              <a:t> </a:t>
            </a:r>
            <a:r>
              <a:rPr lang="ru-RU" dirty="0" err="1"/>
              <a:t>және</a:t>
            </a:r>
            <a:r>
              <a:rPr lang="ru-RU" dirty="0"/>
              <a:t> </a:t>
            </a:r>
            <a:r>
              <a:rPr lang="ru-RU" dirty="0" err="1"/>
              <a:t>психикалық</a:t>
            </a:r>
            <a:r>
              <a:rPr lang="ru-RU" dirty="0"/>
              <a:t> </a:t>
            </a:r>
            <a:r>
              <a:rPr lang="ru-RU" dirty="0" err="1"/>
              <a:t>денсаулығын</a:t>
            </a:r>
            <a:r>
              <a:rPr lang="ru-RU" dirty="0"/>
              <a:t> </a:t>
            </a:r>
            <a:r>
              <a:rPr lang="ru-RU" dirty="0" err="1"/>
              <a:t>сақтау</a:t>
            </a:r>
            <a:r>
              <a:rPr lang="ru-RU" dirty="0"/>
              <a:t> </a:t>
            </a:r>
            <a:r>
              <a:rPr lang="ru-RU" dirty="0" err="1"/>
              <a:t>және</a:t>
            </a:r>
            <a:r>
              <a:rPr lang="ru-RU" dirty="0"/>
              <a:t> </a:t>
            </a:r>
            <a:r>
              <a:rPr lang="ru-RU" dirty="0" err="1"/>
              <a:t>нығайту</a:t>
            </a:r>
            <a:r>
              <a:rPr lang="ru-RU" dirty="0"/>
              <a:t>, </a:t>
            </a:r>
            <a:r>
              <a:rPr lang="ru-RU" dirty="0" err="1"/>
              <a:t>оқыту</a:t>
            </a:r>
            <a:r>
              <a:rPr lang="ru-RU" dirty="0"/>
              <a:t> мен </a:t>
            </a:r>
            <a:r>
              <a:rPr lang="ru-RU" dirty="0" err="1"/>
              <a:t>тәрбиелеудің</a:t>
            </a:r>
            <a:r>
              <a:rPr lang="ru-RU" dirty="0"/>
              <a:t> </a:t>
            </a:r>
            <a:r>
              <a:rPr lang="ru-RU" dirty="0" err="1"/>
              <a:t>қазіргі</a:t>
            </a:r>
            <a:r>
              <a:rPr lang="ru-RU" dirty="0"/>
              <a:t> </a:t>
            </a:r>
            <a:r>
              <a:rPr lang="ru-RU" dirty="0" err="1"/>
              <a:t>заманғы</a:t>
            </a:r>
            <a:r>
              <a:rPr lang="ru-RU" dirty="0"/>
              <a:t> </a:t>
            </a:r>
            <a:r>
              <a:rPr lang="ru-RU" dirty="0" err="1"/>
              <a:t>әдістерін</a:t>
            </a:r>
            <a:r>
              <a:rPr lang="ru-RU" dirty="0"/>
              <a:t> </a:t>
            </a:r>
            <a:r>
              <a:rPr lang="ru-RU" dirty="0" err="1"/>
              <a:t>тиімді</a:t>
            </a:r>
            <a:r>
              <a:rPr lang="ru-RU" dirty="0"/>
              <a:t> </a:t>
            </a:r>
            <a:r>
              <a:rPr lang="ru-RU" dirty="0" err="1"/>
              <a:t>психологиялық-педагогикалық</a:t>
            </a:r>
            <a:r>
              <a:rPr lang="ru-RU" dirty="0"/>
              <a:t> </a:t>
            </a:r>
            <a:r>
              <a:rPr lang="ru-RU" dirty="0" err="1"/>
              <a:t>технологиялармен</a:t>
            </a:r>
            <a:r>
              <a:rPr lang="ru-RU" dirty="0"/>
              <a:t> </a:t>
            </a:r>
            <a:r>
              <a:rPr lang="ru-RU" dirty="0" err="1"/>
              <a:t>толықтыру</a:t>
            </a:r>
            <a:r>
              <a:rPr lang="ru-RU" dirty="0"/>
              <a:t> </a:t>
            </a:r>
            <a:r>
              <a:rPr lang="ru-RU" dirty="0" err="1"/>
              <a:t>және</a:t>
            </a:r>
            <a:r>
              <a:rPr lang="ru-RU" dirty="0"/>
              <a:t> </a:t>
            </a:r>
            <a:r>
              <a:rPr lang="ru-RU" dirty="0" err="1"/>
              <a:t>денсаулық</a:t>
            </a:r>
            <a:r>
              <a:rPr lang="ru-RU" dirty="0"/>
              <a:t> </a:t>
            </a:r>
            <a:r>
              <a:rPr lang="ru-RU" dirty="0" err="1"/>
              <a:t>сақтау</a:t>
            </a:r>
            <a:r>
              <a:rPr lang="ru-RU" dirty="0"/>
              <a:t> </a:t>
            </a:r>
            <a:r>
              <a:rPr lang="ru-RU" dirty="0" err="1"/>
              <a:t>білім</a:t>
            </a:r>
            <a:r>
              <a:rPr lang="ru-RU" dirty="0"/>
              <a:t> беру </a:t>
            </a:r>
            <a:r>
              <a:rPr lang="ru-RU" dirty="0" err="1"/>
              <a:t>кеңістігін</a:t>
            </a:r>
            <a:r>
              <a:rPr lang="ru-RU" dirty="0"/>
              <a:t> </a:t>
            </a:r>
            <a:r>
              <a:rPr lang="ru-RU" dirty="0" err="1"/>
              <a:t>қамтамасыз</a:t>
            </a:r>
            <a:r>
              <a:rPr lang="ru-RU" dirty="0"/>
              <a:t> </a:t>
            </a:r>
            <a:r>
              <a:rPr lang="ru-RU" dirty="0" err="1"/>
              <a:t>ету</a:t>
            </a:r>
            <a:r>
              <a:rPr lang="ru-RU" dirty="0"/>
              <a:t> </a:t>
            </a:r>
            <a:r>
              <a:rPr lang="ru-RU" dirty="0" err="1"/>
              <a:t>есебінен</a:t>
            </a:r>
            <a:r>
              <a:rPr lang="ru-RU" dirty="0"/>
              <a:t> </a:t>
            </a:r>
            <a:r>
              <a:rPr lang="ru-RU" dirty="0" err="1"/>
              <a:t>олардың</a:t>
            </a:r>
            <a:r>
              <a:rPr lang="ru-RU" dirty="0"/>
              <a:t> </a:t>
            </a:r>
            <a:r>
              <a:rPr lang="ru-RU" dirty="0" err="1"/>
              <a:t>тұлғалық</a:t>
            </a:r>
            <a:r>
              <a:rPr lang="ru-RU" dirty="0"/>
              <a:t>, </a:t>
            </a:r>
            <a:r>
              <a:rPr lang="ru-RU" dirty="0" err="1"/>
              <a:t>зияткерлік</a:t>
            </a:r>
            <a:r>
              <a:rPr lang="ru-RU" dirty="0"/>
              <a:t>, </a:t>
            </a:r>
            <a:r>
              <a:rPr lang="ru-RU" dirty="0" err="1"/>
              <a:t>әлеуметтік</a:t>
            </a:r>
            <a:r>
              <a:rPr lang="ru-RU" dirty="0"/>
              <a:t> </a:t>
            </a:r>
            <a:r>
              <a:rPr lang="ru-RU" dirty="0" err="1"/>
              <a:t>дамуына</a:t>
            </a:r>
            <a:r>
              <a:rPr lang="ru-RU" dirty="0"/>
              <a:t> </a:t>
            </a:r>
            <a:r>
              <a:rPr lang="ru-RU" dirty="0" err="1"/>
              <a:t>жәрдемдесу</a:t>
            </a:r>
            <a:r>
              <a:rPr lang="ru-RU" dirty="0"/>
              <a:t>.</a:t>
            </a:r>
          </a:p>
          <a:p>
            <a:r>
              <a:rPr lang="ru-RU" dirty="0"/>
              <a:t>2. </a:t>
            </a:r>
            <a:r>
              <a:rPr lang="ru-RU" dirty="0" err="1"/>
              <a:t>Баланың</a:t>
            </a:r>
            <a:r>
              <a:rPr lang="ru-RU" dirty="0"/>
              <a:t> </a:t>
            </a:r>
            <a:r>
              <a:rPr lang="ru-RU" dirty="0" err="1"/>
              <a:t>психологиялық-педагогикалық</a:t>
            </a:r>
            <a:r>
              <a:rPr lang="ru-RU" dirty="0"/>
              <a:t> </a:t>
            </a:r>
            <a:r>
              <a:rPr lang="ru-RU" dirty="0" err="1"/>
              <a:t>мәртебесін</a:t>
            </a:r>
            <a:r>
              <a:rPr lang="ru-RU" dirty="0"/>
              <a:t> </a:t>
            </a:r>
            <a:r>
              <a:rPr lang="ru-RU" dirty="0" err="1"/>
              <a:t>және</a:t>
            </a:r>
            <a:r>
              <a:rPr lang="ru-RU" dirty="0"/>
              <a:t> </a:t>
            </a:r>
            <a:r>
              <a:rPr lang="ru-RU" dirty="0" err="1"/>
              <a:t>оның</a:t>
            </a:r>
            <a:r>
              <a:rPr lang="ru-RU" dirty="0"/>
              <a:t> </a:t>
            </a:r>
            <a:r>
              <a:rPr lang="ru-RU" dirty="0" err="1"/>
              <a:t>оқу</a:t>
            </a:r>
            <a:r>
              <a:rPr lang="ru-RU" dirty="0"/>
              <a:t> </a:t>
            </a:r>
            <a:r>
              <a:rPr lang="ru-RU" dirty="0" err="1"/>
              <a:t>процесінде</a:t>
            </a:r>
            <a:r>
              <a:rPr lang="ru-RU" dirty="0"/>
              <a:t> даму </a:t>
            </a:r>
            <a:r>
              <a:rPr lang="ru-RU" dirty="0" err="1"/>
              <a:t>динамикасын</a:t>
            </a:r>
            <a:r>
              <a:rPr lang="ru-RU" dirty="0"/>
              <a:t> </a:t>
            </a:r>
            <a:r>
              <a:rPr lang="ru-RU" dirty="0" err="1"/>
              <a:t>жүйелі</a:t>
            </a:r>
            <a:r>
              <a:rPr lang="ru-RU" dirty="0"/>
              <a:t> </a:t>
            </a:r>
            <a:r>
              <a:rPr lang="ru-RU" dirty="0" err="1"/>
              <a:t>түрде</a:t>
            </a:r>
            <a:r>
              <a:rPr lang="ru-RU" dirty="0"/>
              <a:t> </a:t>
            </a:r>
            <a:r>
              <a:rPr lang="ru-RU" dirty="0" err="1"/>
              <a:t>бақылау</a:t>
            </a:r>
            <a:r>
              <a:rPr lang="ru-RU" dirty="0"/>
              <a:t> </a:t>
            </a:r>
            <a:r>
              <a:rPr lang="ru-RU" dirty="0" err="1"/>
              <a:t>негізінде</a:t>
            </a:r>
            <a:r>
              <a:rPr lang="ru-RU" dirty="0"/>
              <a:t> </a:t>
            </a:r>
            <a:r>
              <a:rPr lang="ru-RU" dirty="0" err="1"/>
              <a:t>әр</a:t>
            </a:r>
            <a:r>
              <a:rPr lang="ru-RU" dirty="0"/>
              <a:t> </a:t>
            </a:r>
            <a:r>
              <a:rPr lang="ru-RU" dirty="0" err="1"/>
              <a:t>балаға</a:t>
            </a:r>
            <a:r>
              <a:rPr lang="ru-RU" dirty="0"/>
              <a:t> </a:t>
            </a:r>
            <a:r>
              <a:rPr lang="ru-RU" dirty="0" err="1"/>
              <a:t>жеке</a:t>
            </a:r>
            <a:r>
              <a:rPr lang="ru-RU" dirty="0"/>
              <a:t> </a:t>
            </a:r>
            <a:r>
              <a:rPr lang="ru-RU" dirty="0" err="1"/>
              <a:t>көзқарасты</a:t>
            </a:r>
            <a:r>
              <a:rPr lang="ru-RU" dirty="0"/>
              <a:t> </a:t>
            </a:r>
            <a:r>
              <a:rPr lang="ru-RU" dirty="0" err="1"/>
              <a:t>қамтамасыз</a:t>
            </a:r>
            <a:r>
              <a:rPr lang="ru-RU" dirty="0"/>
              <a:t> </a:t>
            </a:r>
            <a:r>
              <a:rPr lang="ru-RU" dirty="0" err="1"/>
              <a:t>ету</a:t>
            </a:r>
            <a:r>
              <a:rPr lang="ru-RU" dirty="0"/>
              <a:t>.</a:t>
            </a:r>
          </a:p>
          <a:p>
            <a:r>
              <a:rPr lang="ru-RU" dirty="0"/>
              <a:t>3. </a:t>
            </a:r>
            <a:r>
              <a:rPr lang="ru-RU" dirty="0" err="1"/>
              <a:t>Әр</a:t>
            </a:r>
            <a:r>
              <a:rPr lang="ru-RU" dirty="0"/>
              <a:t> </a:t>
            </a:r>
            <a:r>
              <a:rPr lang="ru-RU" dirty="0" err="1"/>
              <a:t>баланың</a:t>
            </a:r>
            <a:r>
              <a:rPr lang="ru-RU" dirty="0"/>
              <a:t> </a:t>
            </a:r>
            <a:r>
              <a:rPr lang="ru-RU" dirty="0" err="1"/>
              <a:t>зияткерлік</a:t>
            </a:r>
            <a:r>
              <a:rPr lang="ru-RU" dirty="0"/>
              <a:t> </a:t>
            </a:r>
            <a:r>
              <a:rPr lang="ru-RU" dirty="0" err="1"/>
              <a:t>және</a:t>
            </a:r>
            <a:r>
              <a:rPr lang="ru-RU" dirty="0"/>
              <a:t> </a:t>
            </a:r>
            <a:r>
              <a:rPr lang="ru-RU" dirty="0" err="1"/>
              <a:t>жеке</a:t>
            </a:r>
            <a:r>
              <a:rPr lang="ru-RU" dirty="0"/>
              <a:t> </a:t>
            </a:r>
            <a:r>
              <a:rPr lang="ru-RU" dirty="0" err="1"/>
              <a:t>дамуындағы</a:t>
            </a:r>
            <a:r>
              <a:rPr lang="ru-RU" dirty="0"/>
              <a:t> </a:t>
            </a:r>
            <a:r>
              <a:rPr lang="ru-RU" dirty="0" err="1"/>
              <a:t>ауытқулардың</a:t>
            </a:r>
            <a:r>
              <a:rPr lang="ru-RU" dirty="0"/>
              <a:t> </a:t>
            </a:r>
            <a:r>
              <a:rPr lang="ru-RU" dirty="0" err="1"/>
              <a:t>алдын-алу</a:t>
            </a:r>
            <a:r>
              <a:rPr lang="ru-RU" dirty="0"/>
              <a:t> </a:t>
            </a:r>
            <a:r>
              <a:rPr lang="ru-RU" dirty="0" err="1"/>
              <a:t>және</a:t>
            </a:r>
            <a:r>
              <a:rPr lang="ru-RU" dirty="0"/>
              <a:t> </a:t>
            </a:r>
            <a:r>
              <a:rPr lang="ru-RU" dirty="0" err="1"/>
              <a:t>жеңу</a:t>
            </a:r>
            <a:r>
              <a:rPr lang="ru-RU" dirty="0"/>
              <a:t>, </a:t>
            </a:r>
            <a:r>
              <a:rPr lang="ru-RU" dirty="0" err="1"/>
              <a:t>сондай-ақ</a:t>
            </a:r>
            <a:r>
              <a:rPr lang="ru-RU" dirty="0"/>
              <a:t> оны </a:t>
            </a:r>
            <a:r>
              <a:rPr lang="ru-RU" dirty="0" err="1"/>
              <a:t>әлеуметтік</a:t>
            </a:r>
            <a:r>
              <a:rPr lang="ru-RU" dirty="0"/>
              <a:t> </a:t>
            </a:r>
            <a:r>
              <a:rPr lang="ru-RU" dirty="0" err="1"/>
              <a:t>қолайсыз</a:t>
            </a:r>
            <a:r>
              <a:rPr lang="ru-RU" dirty="0"/>
              <a:t> </a:t>
            </a:r>
            <a:r>
              <a:rPr lang="ru-RU" dirty="0" err="1"/>
              <a:t>ортада</a:t>
            </a:r>
            <a:r>
              <a:rPr lang="ru-RU" dirty="0"/>
              <a:t> </a:t>
            </a:r>
            <a:r>
              <a:rPr lang="ru-RU" dirty="0" err="1"/>
              <a:t>тәрбиелеудің</a:t>
            </a:r>
            <a:r>
              <a:rPr lang="ru-RU" dirty="0"/>
              <a:t> </a:t>
            </a:r>
            <a:r>
              <a:rPr lang="ru-RU" dirty="0" err="1"/>
              <a:t>теріс</a:t>
            </a:r>
            <a:r>
              <a:rPr lang="ru-RU" dirty="0"/>
              <a:t> </a:t>
            </a:r>
            <a:r>
              <a:rPr lang="ru-RU" dirty="0" err="1"/>
              <a:t>салдары</a:t>
            </a:r>
            <a:r>
              <a:rPr lang="ru-RU" dirty="0"/>
              <a:t>.</a:t>
            </a:r>
          </a:p>
          <a:p>
            <a:r>
              <a:rPr lang="ru-RU" dirty="0"/>
              <a:t>4. </a:t>
            </a:r>
            <a:r>
              <a:rPr lang="ru-RU" dirty="0" err="1"/>
              <a:t>Тәрбиеленушілерге</a:t>
            </a:r>
            <a:r>
              <a:rPr lang="ru-RU" dirty="0"/>
              <a:t>, </a:t>
            </a:r>
            <a:r>
              <a:rPr lang="ru-RU" dirty="0" err="1"/>
              <a:t>ата-аналарға</a:t>
            </a:r>
            <a:r>
              <a:rPr lang="ru-RU" dirty="0"/>
              <a:t> (</a:t>
            </a:r>
            <a:r>
              <a:rPr lang="ru-RU" dirty="0" err="1"/>
              <a:t>заңды</a:t>
            </a:r>
            <a:r>
              <a:rPr lang="ru-RU" dirty="0"/>
              <a:t> </a:t>
            </a:r>
            <a:r>
              <a:rPr lang="ru-RU" dirty="0" err="1"/>
              <a:t>өкілдерге</a:t>
            </a:r>
            <a:r>
              <a:rPr lang="ru-RU" dirty="0"/>
              <a:t>) </a:t>
            </a:r>
            <a:r>
              <a:rPr lang="ru-RU" dirty="0" err="1"/>
              <a:t>педагогикалық</a:t>
            </a:r>
            <a:r>
              <a:rPr lang="ru-RU" dirty="0"/>
              <a:t> </a:t>
            </a:r>
            <a:r>
              <a:rPr lang="ru-RU" dirty="0" err="1"/>
              <a:t>ұжымға</a:t>
            </a:r>
            <a:r>
              <a:rPr lang="ru-RU" dirty="0"/>
              <a:t> </a:t>
            </a:r>
            <a:r>
              <a:rPr lang="ru-RU" dirty="0" err="1"/>
              <a:t>оқытудың</a:t>
            </a:r>
            <a:r>
              <a:rPr lang="ru-RU" dirty="0"/>
              <a:t>, </a:t>
            </a:r>
            <a:r>
              <a:rPr lang="ru-RU" dirty="0" err="1"/>
              <a:t>тәрбиелеудің</a:t>
            </a:r>
            <a:r>
              <a:rPr lang="ru-RU" dirty="0"/>
              <a:t> </a:t>
            </a:r>
            <a:r>
              <a:rPr lang="ru-RU" dirty="0" err="1"/>
              <a:t>немесе</a:t>
            </a:r>
            <a:r>
              <a:rPr lang="ru-RU" dirty="0"/>
              <a:t> </a:t>
            </a:r>
            <a:r>
              <a:rPr lang="ru-RU" dirty="0" err="1"/>
              <a:t>психикалық</a:t>
            </a:r>
            <a:r>
              <a:rPr lang="ru-RU" dirty="0"/>
              <a:t> </a:t>
            </a:r>
            <a:r>
              <a:rPr lang="ru-RU" dirty="0" err="1"/>
              <a:t>көңіл-күйдің</a:t>
            </a:r>
            <a:r>
              <a:rPr lang="ru-RU" dirty="0"/>
              <a:t> </a:t>
            </a:r>
            <a:r>
              <a:rPr lang="ru-RU" dirty="0" err="1"/>
              <a:t>нақты</a:t>
            </a:r>
            <a:r>
              <a:rPr lang="ru-RU" dirty="0"/>
              <a:t> </a:t>
            </a:r>
            <a:r>
              <a:rPr lang="ru-RU" dirty="0" err="1"/>
              <a:t>проблемаларын</a:t>
            </a:r>
            <a:r>
              <a:rPr lang="ru-RU" dirty="0"/>
              <a:t> </a:t>
            </a:r>
            <a:r>
              <a:rPr lang="ru-RU" dirty="0" err="1"/>
              <a:t>шешуде</a:t>
            </a:r>
            <a:r>
              <a:rPr lang="ru-RU" dirty="0"/>
              <a:t> </a:t>
            </a:r>
            <a:r>
              <a:rPr lang="ru-RU" dirty="0" err="1"/>
              <a:t>көмек</a:t>
            </a:r>
            <a:r>
              <a:rPr lang="ru-RU" dirty="0"/>
              <a:t> </a:t>
            </a:r>
            <a:r>
              <a:rPr lang="ru-RU" dirty="0" err="1"/>
              <a:t>көрсету</a:t>
            </a:r>
            <a:r>
              <a:rPr lang="ru-RU" dirty="0"/>
              <a:t>.</a:t>
            </a:r>
          </a:p>
          <a:p>
            <a:r>
              <a:rPr lang="ru-RU" dirty="0"/>
              <a:t>5. </a:t>
            </a:r>
            <a:r>
              <a:rPr lang="ru-RU" dirty="0" err="1"/>
              <a:t>Балаларды</a:t>
            </a:r>
            <a:r>
              <a:rPr lang="ru-RU" dirty="0"/>
              <a:t> </a:t>
            </a:r>
            <a:r>
              <a:rPr lang="ru-RU" dirty="0" err="1"/>
              <a:t>тәрбиелеу</a:t>
            </a:r>
            <a:r>
              <a:rPr lang="ru-RU" dirty="0"/>
              <a:t> </a:t>
            </a:r>
            <a:r>
              <a:rPr lang="ru-RU" dirty="0" err="1"/>
              <a:t>және</a:t>
            </a:r>
            <a:r>
              <a:rPr lang="ru-RU" dirty="0"/>
              <a:t> </a:t>
            </a:r>
            <a:r>
              <a:rPr lang="ru-RU" dirty="0" err="1"/>
              <a:t>оқыту</a:t>
            </a:r>
            <a:r>
              <a:rPr lang="ru-RU" dirty="0"/>
              <a:t> </a:t>
            </a:r>
            <a:r>
              <a:rPr lang="ru-RU" dirty="0" err="1"/>
              <a:t>мәселелерінде</a:t>
            </a:r>
            <a:r>
              <a:rPr lang="ru-RU" dirty="0"/>
              <a:t> </a:t>
            </a:r>
            <a:r>
              <a:rPr lang="ru-RU" dirty="0" err="1"/>
              <a:t>педагогикалық</a:t>
            </a:r>
            <a:r>
              <a:rPr lang="ru-RU" dirty="0"/>
              <a:t> </a:t>
            </a:r>
            <a:r>
              <a:rPr lang="ru-RU" dirty="0" err="1"/>
              <a:t>ұжымды</a:t>
            </a:r>
            <a:r>
              <a:rPr lang="ru-RU" dirty="0"/>
              <a:t>, </a:t>
            </a:r>
            <a:r>
              <a:rPr lang="ru-RU" dirty="0" err="1"/>
              <a:t>социумды</a:t>
            </a:r>
            <a:r>
              <a:rPr lang="ru-RU" dirty="0"/>
              <a:t> </a:t>
            </a:r>
            <a:r>
              <a:rPr lang="ru-RU" dirty="0" err="1"/>
              <a:t>психологиялық</a:t>
            </a:r>
            <a:r>
              <a:rPr lang="ru-RU" dirty="0"/>
              <a:t> </a:t>
            </a:r>
            <a:r>
              <a:rPr lang="ru-RU" dirty="0" err="1"/>
              <a:t>қолдау</a:t>
            </a:r>
            <a:r>
              <a:rPr lang="ru-RU" dirty="0"/>
              <a:t> </a:t>
            </a:r>
            <a:r>
              <a:rPr lang="ru-RU" dirty="0" err="1"/>
              <a:t>және</a:t>
            </a:r>
            <a:r>
              <a:rPr lang="ru-RU" dirty="0"/>
              <a:t> </a:t>
            </a:r>
            <a:r>
              <a:rPr lang="ru-RU" dirty="0" err="1"/>
              <a:t>ағарту</a:t>
            </a:r>
            <a:r>
              <a:rPr lang="ru-RU" dirty="0"/>
              <a:t>, </a:t>
            </a:r>
            <a:r>
              <a:rPr lang="ru-RU" dirty="0" err="1"/>
              <a:t>алдын</a:t>
            </a:r>
            <a:r>
              <a:rPr lang="ru-RU" dirty="0"/>
              <a:t> </a:t>
            </a:r>
            <a:r>
              <a:rPr lang="ru-RU" dirty="0" err="1"/>
              <a:t>алу</a:t>
            </a:r>
            <a:r>
              <a:rPr lang="ru-RU" dirty="0"/>
              <a:t> </a:t>
            </a:r>
            <a:r>
              <a:rPr lang="ru-RU" dirty="0" err="1"/>
              <a:t>шараларын</a:t>
            </a:r>
            <a:r>
              <a:rPr lang="ru-RU" dirty="0"/>
              <a:t> </a:t>
            </a:r>
            <a:r>
              <a:rPr lang="ru-RU" dirty="0" err="1"/>
              <a:t>қабылдау</a:t>
            </a:r>
            <a:r>
              <a:rPr lang="ru-RU" dirty="0"/>
              <a:t> </a:t>
            </a:r>
            <a:r>
              <a:rPr lang="ru-RU" dirty="0" err="1"/>
              <a:t>туралы</a:t>
            </a:r>
            <a:r>
              <a:rPr lang="ru-RU" dirty="0"/>
              <a:t> </a:t>
            </a:r>
            <a:r>
              <a:rPr lang="ru-RU" dirty="0" err="1"/>
              <a:t>ақпараттандыру</a:t>
            </a:r>
            <a:r>
              <a:rPr lang="ru-RU" dirty="0"/>
              <a:t>.</a:t>
            </a:r>
          </a:p>
          <a:p>
            <a:r>
              <a:rPr lang="ru-RU" dirty="0"/>
              <a:t>6. </a:t>
            </a:r>
            <a:r>
              <a:rPr lang="ru-RU" dirty="0" err="1"/>
              <a:t>Сенім</a:t>
            </a:r>
            <a:r>
              <a:rPr lang="ru-RU" dirty="0"/>
              <a:t> телефоны </a:t>
            </a:r>
            <a:r>
              <a:rPr lang="ru-RU" dirty="0" err="1"/>
              <a:t>арқылы</a:t>
            </a:r>
            <a:r>
              <a:rPr lang="ru-RU" dirty="0"/>
              <a:t> </a:t>
            </a:r>
            <a:r>
              <a:rPr lang="ru-RU" dirty="0" err="1"/>
              <a:t>жүгіну</a:t>
            </a:r>
            <a:r>
              <a:rPr lang="ru-RU" dirty="0"/>
              <a:t> </a:t>
            </a:r>
            <a:r>
              <a:rPr lang="ru-RU" dirty="0" err="1"/>
              <a:t>арқылы</a:t>
            </a:r>
            <a:r>
              <a:rPr lang="ru-RU" dirty="0"/>
              <a:t> педагог-</a:t>
            </a:r>
            <a:r>
              <a:rPr lang="ru-RU" dirty="0" err="1"/>
              <a:t>психологтың</a:t>
            </a:r>
            <a:r>
              <a:rPr lang="ru-RU" dirty="0"/>
              <a:t>, </a:t>
            </a:r>
            <a:r>
              <a:rPr lang="ru-RU" dirty="0" err="1"/>
              <a:t>әлеуметтік</a:t>
            </a:r>
            <a:r>
              <a:rPr lang="ru-RU" dirty="0"/>
              <a:t> </a:t>
            </a:r>
            <a:r>
              <a:rPr lang="ru-RU" dirty="0" err="1"/>
              <a:t>педагогтың</a:t>
            </a:r>
            <a:r>
              <a:rPr lang="ru-RU" dirty="0"/>
              <a:t> </a:t>
            </a:r>
            <a:r>
              <a:rPr lang="ru-RU" dirty="0" err="1"/>
              <a:t>кәсіби</a:t>
            </a:r>
            <a:r>
              <a:rPr lang="ru-RU" dirty="0"/>
              <a:t> </a:t>
            </a:r>
            <a:r>
              <a:rPr lang="ru-RU" dirty="0" err="1"/>
              <a:t>құзыреттілігі</a:t>
            </a:r>
            <a:r>
              <a:rPr lang="ru-RU" dirty="0"/>
              <a:t> </a:t>
            </a:r>
            <a:r>
              <a:rPr lang="ru-RU" dirty="0" err="1"/>
              <a:t>шеңберінен</a:t>
            </a:r>
            <a:r>
              <a:rPr lang="ru-RU" dirty="0"/>
              <a:t> </a:t>
            </a:r>
            <a:r>
              <a:rPr lang="ru-RU" dirty="0" err="1"/>
              <a:t>шығатын</a:t>
            </a:r>
            <a:r>
              <a:rPr lang="ru-RU" dirty="0"/>
              <a:t> </a:t>
            </a:r>
            <a:r>
              <a:rPr lang="ru-RU" dirty="0" err="1"/>
              <a:t>оқушыларға</a:t>
            </a:r>
            <a:r>
              <a:rPr lang="ru-RU" dirty="0"/>
              <a:t> </a:t>
            </a:r>
            <a:r>
              <a:rPr lang="ru-RU" dirty="0" err="1"/>
              <a:t>көмек</a:t>
            </a:r>
            <a:r>
              <a:rPr lang="ru-RU" dirty="0"/>
              <a:t> </a:t>
            </a:r>
            <a:r>
              <a:rPr lang="ru-RU" dirty="0" err="1"/>
              <a:t>көрсету</a:t>
            </a:r>
            <a:r>
              <a:rPr lang="ru-RU" dirty="0"/>
              <a:t> </a:t>
            </a:r>
            <a:r>
              <a:rPr lang="ru-RU" dirty="0" err="1"/>
              <a:t>үшін</a:t>
            </a:r>
            <a:r>
              <a:rPr lang="ru-RU" dirty="0"/>
              <a:t> </a:t>
            </a:r>
            <a:r>
              <a:rPr lang="ru-RU" dirty="0" err="1"/>
              <a:t>әлеуметтік-диспетчерлік</a:t>
            </a:r>
            <a:r>
              <a:rPr lang="ru-RU" dirty="0"/>
              <a:t> </a:t>
            </a:r>
            <a:r>
              <a:rPr lang="ru-RU" dirty="0" err="1"/>
              <a:t>қызметті</a:t>
            </a:r>
            <a:r>
              <a:rPr lang="ru-RU" dirty="0"/>
              <a:t> </a:t>
            </a:r>
            <a:r>
              <a:rPr lang="ru-RU" dirty="0" err="1"/>
              <a:t>жүзеге</a:t>
            </a:r>
            <a:r>
              <a:rPr lang="ru-RU" dirty="0"/>
              <a:t> </a:t>
            </a:r>
            <a:r>
              <a:rPr lang="ru-RU" dirty="0" err="1"/>
              <a:t>асыру</a:t>
            </a:r>
            <a:r>
              <a:rPr lang="ru-RU" dirty="0"/>
              <a:t>.</a:t>
            </a:r>
          </a:p>
        </p:txBody>
      </p:sp>
    </p:spTree>
    <p:extLst>
      <p:ext uri="{BB962C8B-B14F-4D97-AF65-F5344CB8AC3E}">
        <p14:creationId xmlns:p14="http://schemas.microsoft.com/office/powerpoint/2010/main" val="2994301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7620000" cy="706090"/>
          </a:xfrm>
        </p:spPr>
        <p:txBody>
          <a:bodyPr/>
          <a:lstStyle/>
          <a:p>
            <a:r>
              <a:rPr lang="ru-RU" sz="2800" dirty="0">
                <a:solidFill>
                  <a:schemeClr val="accent1">
                    <a:lumMod val="75000"/>
                  </a:schemeClr>
                </a:solidFill>
                <a:effectLst>
                  <a:outerShdw blurRad="38100" dist="38100" dir="2700000" algn="tl">
                    <a:srgbClr val="000000">
                      <a:alpha val="43137"/>
                    </a:srgbClr>
                  </a:outerShdw>
                </a:effectLst>
              </a:rPr>
              <a:t>ҚЫЗМЕТ ЖҰМЫСЫНЫҢ </a:t>
            </a:r>
            <a:r>
              <a:rPr lang="ru-RU" sz="2800" dirty="0" smtClean="0">
                <a:solidFill>
                  <a:schemeClr val="accent1">
                    <a:lumMod val="75000"/>
                  </a:schemeClr>
                </a:solidFill>
                <a:effectLst>
                  <a:outerShdw blurRad="38100" dist="38100" dir="2700000" algn="tl">
                    <a:srgbClr val="000000">
                      <a:alpha val="43137"/>
                    </a:srgbClr>
                  </a:outerShdw>
                </a:effectLst>
              </a:rPr>
              <a:t>НЕГІЗГІ  БАҒЫТТАРЫ</a:t>
            </a:r>
            <a:endParaRPr lang="ru-RU" sz="2800" dirty="0">
              <a:solidFill>
                <a:schemeClr val="accent1">
                  <a:lumMod val="75000"/>
                </a:schemeClr>
              </a:solidFill>
              <a:effectLst>
                <a:outerShdw blurRad="38100" dist="38100" dir="2700000" algn="tl">
                  <a:srgbClr val="000000">
                    <a:alpha val="43137"/>
                  </a:srgbClr>
                </a:outerShdw>
              </a:effectLst>
            </a:endParaRPr>
          </a:p>
        </p:txBody>
      </p:sp>
      <p:pic>
        <p:nvPicPr>
          <p:cNvPr id="4" name="Объект 3" descr="Документ Microsoft Word - Microsoft Word (Сбой активации продукта)"/>
          <p:cNvPicPr>
            <a:picLocks noGrp="1" noChangeAspect="1"/>
          </p:cNvPicPr>
          <p:nvPr>
            <p:ph idx="1"/>
          </p:nvPr>
        </p:nvPicPr>
        <p:blipFill rotWithShape="1">
          <a:blip r:embed="rId2">
            <a:extLst>
              <a:ext uri="{28A0092B-C50C-407E-A947-70E740481C1C}">
                <a14:useLocalDpi xmlns:a14="http://schemas.microsoft.com/office/drawing/2010/main" val="0"/>
              </a:ext>
            </a:extLst>
          </a:blip>
          <a:srcRect l="19642" t="27724" r="20268" b="4055"/>
          <a:stretch/>
        </p:blipFill>
        <p:spPr>
          <a:xfrm>
            <a:off x="609810" y="980728"/>
            <a:ext cx="7634598" cy="5616624"/>
          </a:xfrm>
        </p:spPr>
      </p:pic>
    </p:spTree>
    <p:extLst>
      <p:ext uri="{BB962C8B-B14F-4D97-AF65-F5344CB8AC3E}">
        <p14:creationId xmlns:p14="http://schemas.microsoft.com/office/powerpoint/2010/main" val="3462917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426170"/>
          </a:xfrm>
        </p:spPr>
        <p:txBody>
          <a:bodyPr/>
          <a:lstStyle/>
          <a:p>
            <a:r>
              <a:rPr lang="ru-RU" sz="3200" dirty="0" smtClean="0">
                <a:effectLst>
                  <a:outerShdw blurRad="38100" dist="38100" dir="2700000" algn="tl">
                    <a:srgbClr val="000000">
                      <a:alpha val="43137"/>
                    </a:srgbClr>
                  </a:outerShdw>
                </a:effectLst>
              </a:rPr>
              <a:t>«МПҚ" </a:t>
            </a:r>
            <a:r>
              <a:rPr lang="ru-RU" sz="3200" dirty="0" err="1">
                <a:effectLst>
                  <a:outerShdw blurRad="38100" dist="38100" dir="2700000" algn="tl">
                    <a:srgbClr val="000000">
                      <a:alpha val="43137"/>
                    </a:srgbClr>
                  </a:outerShdw>
                </a:effectLst>
              </a:rPr>
              <a:t>жобалық</a:t>
            </a:r>
            <a:r>
              <a:rPr lang="ru-RU" sz="3200" dirty="0">
                <a:effectLst>
                  <a:outerShdw blurRad="38100" dist="38100" dir="2700000" algn="tl">
                    <a:srgbClr val="000000">
                      <a:alpha val="43137"/>
                    </a:srgbClr>
                  </a:outerShdw>
                </a:effectLst>
              </a:rPr>
              <a:t> </a:t>
            </a:r>
            <a:r>
              <a:rPr lang="ru-RU" sz="3200" dirty="0" err="1">
                <a:effectLst>
                  <a:outerShdw blurRad="38100" dist="38100" dir="2700000" algn="tl">
                    <a:srgbClr val="000000">
                      <a:alpha val="43137"/>
                    </a:srgbClr>
                  </a:outerShdw>
                </a:effectLst>
              </a:rPr>
              <a:t>кеңсесінің</a:t>
            </a:r>
            <a:r>
              <a:rPr lang="ru-RU" sz="3200" dirty="0">
                <a:effectLst>
                  <a:outerShdw blurRad="38100" dist="38100" dir="2700000" algn="tl">
                    <a:srgbClr val="000000">
                      <a:alpha val="43137"/>
                    </a:srgbClr>
                  </a:outerShdw>
                </a:effectLst>
              </a:rPr>
              <a:t> педагог-</a:t>
            </a:r>
            <a:r>
              <a:rPr lang="ru-RU" sz="3200" dirty="0" err="1">
                <a:effectLst>
                  <a:outerShdw blurRad="38100" dist="38100" dir="2700000" algn="tl">
                    <a:srgbClr val="000000">
                      <a:alpha val="43137"/>
                    </a:srgbClr>
                  </a:outerShdw>
                </a:effectLst>
              </a:rPr>
              <a:t>психологы</a:t>
            </a:r>
            <a:r>
              <a:rPr lang="ru-RU" sz="3200" dirty="0">
                <a:effectLst>
                  <a:outerShdw blurRad="38100" dist="38100" dir="2700000" algn="tl">
                    <a:srgbClr val="000000">
                      <a:alpha val="43137"/>
                    </a:srgbClr>
                  </a:outerShdw>
                </a:effectLst>
              </a:rPr>
              <a:t> </a:t>
            </a:r>
            <a:r>
              <a:rPr lang="ru-RU" sz="3200" dirty="0" err="1">
                <a:effectLst>
                  <a:outerShdw blurRad="38100" dist="38100" dir="2700000" algn="tl">
                    <a:srgbClr val="000000">
                      <a:alpha val="43137"/>
                    </a:srgbClr>
                  </a:outerShdw>
                </a:effectLst>
              </a:rPr>
              <a:t>жұмысының</a:t>
            </a:r>
            <a:r>
              <a:rPr lang="ru-RU" sz="3200" dirty="0">
                <a:effectLst>
                  <a:outerShdw blurRad="38100" dist="38100" dir="2700000" algn="tl">
                    <a:srgbClr val="000000">
                      <a:alpha val="43137"/>
                    </a:srgbClr>
                  </a:outerShdw>
                </a:effectLst>
              </a:rPr>
              <a:t> </a:t>
            </a:r>
            <a:r>
              <a:rPr lang="ru-RU" sz="3200" dirty="0" err="1">
                <a:effectLst>
                  <a:outerShdw blurRad="38100" dist="38100" dir="2700000" algn="tl">
                    <a:srgbClr val="000000">
                      <a:alpha val="43137"/>
                    </a:srgbClr>
                  </a:outerShdw>
                </a:effectLst>
              </a:rPr>
              <a:t>негізгі</a:t>
            </a:r>
            <a:r>
              <a:rPr lang="ru-RU" sz="3200" dirty="0">
                <a:effectLst>
                  <a:outerShdw blurRad="38100" dist="38100" dir="2700000" algn="tl">
                    <a:srgbClr val="000000">
                      <a:alpha val="43137"/>
                    </a:srgbClr>
                  </a:outerShdw>
                </a:effectLst>
              </a:rPr>
              <a:t> </a:t>
            </a:r>
            <a:r>
              <a:rPr lang="ru-RU" sz="3200" dirty="0" err="1" smtClean="0">
                <a:effectLst>
                  <a:outerShdw blurRad="38100" dist="38100" dir="2700000" algn="tl">
                    <a:srgbClr val="000000">
                      <a:alpha val="43137"/>
                    </a:srgbClr>
                  </a:outerShdw>
                </a:effectLst>
              </a:rPr>
              <a:t>бағыттары</a:t>
            </a:r>
            <a:r>
              <a:rPr lang="ru-RU" sz="3200" dirty="0" smtClean="0">
                <a:effectLst>
                  <a:outerShdw blurRad="38100" dist="38100" dir="2700000" algn="tl">
                    <a:srgbClr val="000000">
                      <a:alpha val="43137"/>
                    </a:srgbClr>
                  </a:outerShdw>
                </a:effectLst>
              </a:rPr>
              <a:t>:</a:t>
            </a:r>
            <a:endParaRPr lang="ru-RU" sz="32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57200" y="1916832"/>
            <a:ext cx="7620000" cy="4483968"/>
          </a:xfrm>
        </p:spPr>
        <p:txBody>
          <a:bodyPr>
            <a:normAutofit fontScale="92500"/>
          </a:bodyPr>
          <a:lstStyle/>
          <a:p>
            <a:pPr marL="114300" indent="0" algn="just">
              <a:buNone/>
            </a:pPr>
            <a:r>
              <a:rPr lang="ru-RU" b="1" dirty="0">
                <a:solidFill>
                  <a:schemeClr val="accent1">
                    <a:lumMod val="75000"/>
                  </a:schemeClr>
                </a:solidFill>
              </a:rPr>
              <a:t>1. Бала </a:t>
            </a:r>
            <a:r>
              <a:rPr lang="ru-RU" b="1" dirty="0" err="1">
                <a:solidFill>
                  <a:schemeClr val="accent1">
                    <a:lumMod val="75000"/>
                  </a:schemeClr>
                </a:solidFill>
              </a:rPr>
              <a:t>құқықтарын</a:t>
            </a:r>
            <a:r>
              <a:rPr lang="ru-RU" b="1" dirty="0">
                <a:solidFill>
                  <a:schemeClr val="accent1">
                    <a:lumMod val="75000"/>
                  </a:schemeClr>
                </a:solidFill>
              </a:rPr>
              <a:t> </a:t>
            </a:r>
            <a:r>
              <a:rPr lang="ru-RU" b="1" dirty="0" err="1">
                <a:solidFill>
                  <a:schemeClr val="accent1">
                    <a:lumMod val="75000"/>
                  </a:schemeClr>
                </a:solidFill>
              </a:rPr>
              <a:t>қорғауды</a:t>
            </a:r>
            <a:r>
              <a:rPr lang="ru-RU" b="1" dirty="0">
                <a:solidFill>
                  <a:schemeClr val="accent1">
                    <a:lumMod val="75000"/>
                  </a:schemeClr>
                </a:solidFill>
              </a:rPr>
              <a:t> </a:t>
            </a:r>
            <a:r>
              <a:rPr lang="ru-RU" b="1" dirty="0" err="1">
                <a:solidFill>
                  <a:schemeClr val="accent1">
                    <a:lumMod val="75000"/>
                  </a:schemeClr>
                </a:solidFill>
              </a:rPr>
              <a:t>күшейту</a:t>
            </a:r>
            <a:r>
              <a:rPr lang="ru-RU" b="1" dirty="0">
                <a:solidFill>
                  <a:schemeClr val="accent1">
                    <a:lumMod val="75000"/>
                  </a:schemeClr>
                </a:solidFill>
              </a:rPr>
              <a:t>, </a:t>
            </a:r>
            <a:r>
              <a:rPr lang="ru-RU" b="1" dirty="0" err="1">
                <a:solidFill>
                  <a:schemeClr val="accent1">
                    <a:lumMod val="75000"/>
                  </a:schemeClr>
                </a:solidFill>
              </a:rPr>
              <a:t>тұрмыстық</a:t>
            </a:r>
            <a:r>
              <a:rPr lang="ru-RU" b="1" dirty="0">
                <a:solidFill>
                  <a:schemeClr val="accent1">
                    <a:lumMod val="75000"/>
                  </a:schemeClr>
                </a:solidFill>
              </a:rPr>
              <a:t> </a:t>
            </a:r>
            <a:r>
              <a:rPr lang="ru-RU" b="1" dirty="0" err="1">
                <a:solidFill>
                  <a:schemeClr val="accent1">
                    <a:lumMod val="75000"/>
                  </a:schemeClr>
                </a:solidFill>
              </a:rPr>
              <a:t>зорлық-зомбылыққа</a:t>
            </a:r>
            <a:r>
              <a:rPr lang="ru-RU" b="1" dirty="0">
                <a:solidFill>
                  <a:schemeClr val="accent1">
                    <a:lumMod val="75000"/>
                  </a:schemeClr>
                </a:solidFill>
              </a:rPr>
              <a:t> </a:t>
            </a:r>
            <a:r>
              <a:rPr lang="ru-RU" b="1" dirty="0" err="1">
                <a:solidFill>
                  <a:schemeClr val="accent1">
                    <a:lumMod val="75000"/>
                  </a:schemeClr>
                </a:solidFill>
              </a:rPr>
              <a:t>қарсы</a:t>
            </a:r>
            <a:r>
              <a:rPr lang="ru-RU" b="1" dirty="0">
                <a:solidFill>
                  <a:schemeClr val="accent1">
                    <a:lumMod val="75000"/>
                  </a:schemeClr>
                </a:solidFill>
              </a:rPr>
              <a:t> </a:t>
            </a:r>
            <a:r>
              <a:rPr lang="ru-RU" b="1" dirty="0" err="1">
                <a:solidFill>
                  <a:schemeClr val="accent1">
                    <a:lumMod val="75000"/>
                  </a:schemeClr>
                </a:solidFill>
              </a:rPr>
              <a:t>іс</a:t>
            </a:r>
            <a:r>
              <a:rPr lang="ru-RU" b="1" dirty="0">
                <a:solidFill>
                  <a:schemeClr val="accent1">
                    <a:lumMod val="75000"/>
                  </a:schemeClr>
                </a:solidFill>
              </a:rPr>
              <a:t>–</a:t>
            </a:r>
            <a:r>
              <a:rPr lang="ru-RU" b="1" dirty="0" err="1">
                <a:solidFill>
                  <a:schemeClr val="accent1">
                    <a:lumMod val="75000"/>
                  </a:schemeClr>
                </a:solidFill>
              </a:rPr>
              <a:t>қимыл</a:t>
            </a:r>
            <a:r>
              <a:rPr lang="ru-RU" b="1" dirty="0">
                <a:solidFill>
                  <a:schemeClr val="accent1">
                    <a:lumMod val="75000"/>
                  </a:schemeClr>
                </a:solidFill>
              </a:rPr>
              <a:t> </a:t>
            </a:r>
            <a:r>
              <a:rPr lang="ru-RU" b="1" dirty="0" err="1">
                <a:solidFill>
                  <a:schemeClr val="accent1">
                    <a:lumMod val="75000"/>
                  </a:schemeClr>
                </a:solidFill>
              </a:rPr>
              <a:t>жасау</a:t>
            </a:r>
            <a:r>
              <a:rPr lang="ru-RU" b="1" dirty="0">
                <a:solidFill>
                  <a:schemeClr val="accent1">
                    <a:lumMod val="75000"/>
                  </a:schemeClr>
                </a:solidFill>
              </a:rPr>
              <a:t> </a:t>
            </a:r>
            <a:r>
              <a:rPr lang="ru-RU" b="1" dirty="0" err="1">
                <a:solidFill>
                  <a:schemeClr val="accent1">
                    <a:lumMod val="75000"/>
                  </a:schemeClr>
                </a:solidFill>
              </a:rPr>
              <a:t>және</a:t>
            </a:r>
            <a:r>
              <a:rPr lang="ru-RU" b="1" dirty="0">
                <a:solidFill>
                  <a:schemeClr val="accent1">
                    <a:lumMod val="75000"/>
                  </a:schemeClr>
                </a:solidFill>
              </a:rPr>
              <a:t> </a:t>
            </a:r>
            <a:r>
              <a:rPr lang="ru-RU" b="1" dirty="0" err="1">
                <a:solidFill>
                  <a:schemeClr val="accent1">
                    <a:lumMod val="75000"/>
                  </a:schemeClr>
                </a:solidFill>
              </a:rPr>
              <a:t>жасөспірімдер</a:t>
            </a:r>
            <a:r>
              <a:rPr lang="ru-RU" b="1" dirty="0">
                <a:solidFill>
                  <a:schemeClr val="accent1">
                    <a:lumMod val="75000"/>
                  </a:schemeClr>
                </a:solidFill>
              </a:rPr>
              <a:t> </a:t>
            </a:r>
            <a:r>
              <a:rPr lang="ru-RU" b="1" dirty="0" err="1">
                <a:solidFill>
                  <a:schemeClr val="accent1">
                    <a:lumMod val="75000"/>
                  </a:schemeClr>
                </a:solidFill>
              </a:rPr>
              <a:t>арасындағы</a:t>
            </a:r>
            <a:r>
              <a:rPr lang="ru-RU" b="1" dirty="0">
                <a:solidFill>
                  <a:schemeClr val="accent1">
                    <a:lumMod val="75000"/>
                  </a:schemeClr>
                </a:solidFill>
              </a:rPr>
              <a:t> </a:t>
            </a:r>
            <a:r>
              <a:rPr lang="ru-RU" b="1" dirty="0" err="1">
                <a:solidFill>
                  <a:schemeClr val="accent1">
                    <a:lumMod val="75000"/>
                  </a:schemeClr>
                </a:solidFill>
              </a:rPr>
              <a:t>суицидтік</a:t>
            </a:r>
            <a:r>
              <a:rPr lang="ru-RU" b="1" dirty="0">
                <a:solidFill>
                  <a:schemeClr val="accent1">
                    <a:lumMod val="75000"/>
                  </a:schemeClr>
                </a:solidFill>
              </a:rPr>
              <a:t> </a:t>
            </a:r>
            <a:r>
              <a:rPr lang="ru-RU" b="1" dirty="0" err="1">
                <a:solidFill>
                  <a:schemeClr val="accent1">
                    <a:lumMod val="75000"/>
                  </a:schemeClr>
                </a:solidFill>
              </a:rPr>
              <a:t>мәселелерін</a:t>
            </a:r>
            <a:r>
              <a:rPr lang="ru-RU" b="1" dirty="0">
                <a:solidFill>
                  <a:schemeClr val="accent1">
                    <a:lumMod val="75000"/>
                  </a:schemeClr>
                </a:solidFill>
              </a:rPr>
              <a:t> </a:t>
            </a:r>
            <a:r>
              <a:rPr lang="ru-RU" b="1" dirty="0" err="1">
                <a:solidFill>
                  <a:schemeClr val="accent1">
                    <a:lumMod val="75000"/>
                  </a:schemeClr>
                </a:solidFill>
              </a:rPr>
              <a:t>шешу</a:t>
            </a:r>
            <a:r>
              <a:rPr lang="ru-RU" b="1" dirty="0">
                <a:solidFill>
                  <a:schemeClr val="accent1">
                    <a:lumMod val="75000"/>
                  </a:schemeClr>
                </a:solidFill>
              </a:rPr>
              <a:t> </a:t>
            </a:r>
            <a:r>
              <a:rPr lang="ru-RU" b="1" dirty="0" err="1">
                <a:solidFill>
                  <a:schemeClr val="accent1">
                    <a:lumMod val="75000"/>
                  </a:schemeClr>
                </a:solidFill>
              </a:rPr>
              <a:t>мәселелері</a:t>
            </a:r>
            <a:r>
              <a:rPr lang="ru-RU" b="1" dirty="0">
                <a:solidFill>
                  <a:schemeClr val="accent1">
                    <a:lumMod val="75000"/>
                  </a:schemeClr>
                </a:solidFill>
              </a:rPr>
              <a:t> </a:t>
            </a:r>
            <a:r>
              <a:rPr lang="ru-RU" b="1" dirty="0" err="1">
                <a:solidFill>
                  <a:schemeClr val="accent1">
                    <a:lumMod val="75000"/>
                  </a:schemeClr>
                </a:solidFill>
              </a:rPr>
              <a:t>бойынша</a:t>
            </a:r>
            <a:r>
              <a:rPr lang="ru-RU" b="1" dirty="0">
                <a:solidFill>
                  <a:schemeClr val="accent1">
                    <a:lumMod val="75000"/>
                  </a:schemeClr>
                </a:solidFill>
              </a:rPr>
              <a:t> педагог-</a:t>
            </a:r>
            <a:r>
              <a:rPr lang="ru-RU" b="1" dirty="0" err="1">
                <a:solidFill>
                  <a:schemeClr val="accent1">
                    <a:lumMod val="75000"/>
                  </a:schemeClr>
                </a:solidFill>
              </a:rPr>
              <a:t>психологтар</a:t>
            </a:r>
            <a:r>
              <a:rPr lang="ru-RU" b="1" dirty="0">
                <a:solidFill>
                  <a:schemeClr val="accent1">
                    <a:lumMod val="75000"/>
                  </a:schemeClr>
                </a:solidFill>
              </a:rPr>
              <a:t> мен </a:t>
            </a:r>
            <a:r>
              <a:rPr lang="ru-RU" b="1" dirty="0" err="1">
                <a:solidFill>
                  <a:schemeClr val="accent1">
                    <a:lumMod val="75000"/>
                  </a:schemeClr>
                </a:solidFill>
              </a:rPr>
              <a:t>әлеуметтік</a:t>
            </a:r>
            <a:r>
              <a:rPr lang="ru-RU" b="1" dirty="0">
                <a:solidFill>
                  <a:schemeClr val="accent1">
                    <a:lumMod val="75000"/>
                  </a:schemeClr>
                </a:solidFill>
              </a:rPr>
              <a:t> </a:t>
            </a:r>
            <a:r>
              <a:rPr lang="ru-RU" b="1" dirty="0" err="1">
                <a:solidFill>
                  <a:schemeClr val="accent1">
                    <a:lumMod val="75000"/>
                  </a:schemeClr>
                </a:solidFill>
              </a:rPr>
              <a:t>педагогтер</a:t>
            </a:r>
            <a:r>
              <a:rPr lang="ru-RU" b="1" dirty="0">
                <a:solidFill>
                  <a:schemeClr val="accent1">
                    <a:lumMod val="75000"/>
                  </a:schemeClr>
                </a:solidFill>
              </a:rPr>
              <a:t> </a:t>
            </a:r>
            <a:r>
              <a:rPr lang="ru-RU" b="1" dirty="0" err="1">
                <a:solidFill>
                  <a:schemeClr val="accent1">
                    <a:lumMod val="75000"/>
                  </a:schemeClr>
                </a:solidFill>
              </a:rPr>
              <a:t>үшін</a:t>
            </a:r>
            <a:r>
              <a:rPr lang="ru-RU" b="1" dirty="0">
                <a:solidFill>
                  <a:schemeClr val="accent1">
                    <a:lumMod val="75000"/>
                  </a:schemeClr>
                </a:solidFill>
              </a:rPr>
              <a:t> </a:t>
            </a:r>
            <a:r>
              <a:rPr lang="ru-RU" b="1" dirty="0" err="1">
                <a:solidFill>
                  <a:schemeClr val="accent1">
                    <a:lumMod val="75000"/>
                  </a:schemeClr>
                </a:solidFill>
              </a:rPr>
              <a:t>үйлестіру</a:t>
            </a:r>
            <a:r>
              <a:rPr lang="ru-RU" b="1" dirty="0">
                <a:solidFill>
                  <a:schemeClr val="accent1">
                    <a:lumMod val="75000"/>
                  </a:schemeClr>
                </a:solidFill>
              </a:rPr>
              <a:t> </a:t>
            </a:r>
            <a:r>
              <a:rPr lang="ru-RU" b="1" dirty="0" err="1">
                <a:solidFill>
                  <a:schemeClr val="accent1">
                    <a:lumMod val="75000"/>
                  </a:schemeClr>
                </a:solidFill>
              </a:rPr>
              <a:t>және</a:t>
            </a:r>
            <a:r>
              <a:rPr lang="ru-RU" b="1" dirty="0">
                <a:solidFill>
                  <a:schemeClr val="accent1">
                    <a:lumMod val="75000"/>
                  </a:schemeClr>
                </a:solidFill>
              </a:rPr>
              <a:t> </a:t>
            </a:r>
            <a:r>
              <a:rPr lang="ru-RU" b="1" dirty="0" err="1">
                <a:solidFill>
                  <a:schemeClr val="accent1">
                    <a:lumMod val="75000"/>
                  </a:schemeClr>
                </a:solidFill>
              </a:rPr>
              <a:t>әдістемелік</a:t>
            </a:r>
            <a:r>
              <a:rPr lang="ru-RU" b="1" dirty="0">
                <a:solidFill>
                  <a:schemeClr val="accent1">
                    <a:lumMod val="75000"/>
                  </a:schemeClr>
                </a:solidFill>
              </a:rPr>
              <a:t> </a:t>
            </a:r>
            <a:r>
              <a:rPr lang="ru-RU" b="1" dirty="0" err="1">
                <a:solidFill>
                  <a:schemeClr val="accent1">
                    <a:lumMod val="75000"/>
                  </a:schemeClr>
                </a:solidFill>
              </a:rPr>
              <a:t>қамтамасыз</a:t>
            </a:r>
            <a:r>
              <a:rPr lang="ru-RU" b="1" dirty="0">
                <a:solidFill>
                  <a:schemeClr val="accent1">
                    <a:lumMod val="75000"/>
                  </a:schemeClr>
                </a:solidFill>
              </a:rPr>
              <a:t> </a:t>
            </a:r>
            <a:r>
              <a:rPr lang="ru-RU" b="1" dirty="0" err="1">
                <a:solidFill>
                  <a:schemeClr val="accent1">
                    <a:lumMod val="75000"/>
                  </a:schemeClr>
                </a:solidFill>
              </a:rPr>
              <a:t>ету</a:t>
            </a:r>
            <a:r>
              <a:rPr lang="ru-RU" b="1" dirty="0">
                <a:solidFill>
                  <a:schemeClr val="accent1">
                    <a:lumMod val="75000"/>
                  </a:schemeClr>
                </a:solidFill>
              </a:rPr>
              <a:t>, </a:t>
            </a:r>
            <a:r>
              <a:rPr lang="ru-RU" b="1" dirty="0" err="1">
                <a:solidFill>
                  <a:schemeClr val="accent1">
                    <a:lumMod val="75000"/>
                  </a:schemeClr>
                </a:solidFill>
              </a:rPr>
              <a:t>сондай-ақ</a:t>
            </a:r>
            <a:r>
              <a:rPr lang="ru-RU" b="1" dirty="0">
                <a:solidFill>
                  <a:schemeClr val="accent1">
                    <a:lumMod val="75000"/>
                  </a:schemeClr>
                </a:solidFill>
              </a:rPr>
              <a:t> </a:t>
            </a:r>
            <a:r>
              <a:rPr lang="ru-RU" b="1" dirty="0" err="1">
                <a:solidFill>
                  <a:schemeClr val="accent1">
                    <a:lumMod val="75000"/>
                  </a:schemeClr>
                </a:solidFill>
              </a:rPr>
              <a:t>білім</a:t>
            </a:r>
            <a:r>
              <a:rPr lang="ru-RU" b="1" dirty="0">
                <a:solidFill>
                  <a:schemeClr val="accent1">
                    <a:lumMod val="75000"/>
                  </a:schemeClr>
                </a:solidFill>
              </a:rPr>
              <a:t> беру </a:t>
            </a:r>
            <a:r>
              <a:rPr lang="ru-RU" b="1" dirty="0" err="1">
                <a:solidFill>
                  <a:schemeClr val="accent1">
                    <a:lumMod val="75000"/>
                  </a:schemeClr>
                </a:solidFill>
              </a:rPr>
              <a:t>ұйымдарының</a:t>
            </a:r>
            <a:r>
              <a:rPr lang="ru-RU" b="1" dirty="0">
                <a:solidFill>
                  <a:schemeClr val="accent1">
                    <a:lumMod val="75000"/>
                  </a:schemeClr>
                </a:solidFill>
              </a:rPr>
              <a:t> </a:t>
            </a:r>
            <a:r>
              <a:rPr lang="ru-RU" b="1" dirty="0" err="1">
                <a:solidFill>
                  <a:schemeClr val="accent1">
                    <a:lumMod val="75000"/>
                  </a:schemeClr>
                </a:solidFill>
              </a:rPr>
              <a:t>психологиялық</a:t>
            </a:r>
            <a:r>
              <a:rPr lang="ru-RU" b="1" dirty="0">
                <a:solidFill>
                  <a:schemeClr val="accent1">
                    <a:lumMod val="75000"/>
                  </a:schemeClr>
                </a:solidFill>
              </a:rPr>
              <a:t> </a:t>
            </a:r>
            <a:r>
              <a:rPr lang="ru-RU" b="1" dirty="0" err="1">
                <a:solidFill>
                  <a:schemeClr val="accent1">
                    <a:lumMod val="75000"/>
                  </a:schemeClr>
                </a:solidFill>
              </a:rPr>
              <a:t>қызметі</a:t>
            </a:r>
            <a:r>
              <a:rPr lang="ru-RU" b="1" dirty="0">
                <a:solidFill>
                  <a:schemeClr val="accent1">
                    <a:lumMod val="75000"/>
                  </a:schemeClr>
                </a:solidFill>
              </a:rPr>
              <a:t> </a:t>
            </a:r>
            <a:r>
              <a:rPr lang="ru-RU" b="1" dirty="0" err="1">
                <a:solidFill>
                  <a:schemeClr val="accent1">
                    <a:lumMod val="75000"/>
                  </a:schemeClr>
                </a:solidFill>
              </a:rPr>
              <a:t>шеңберінде</a:t>
            </a:r>
            <a:r>
              <a:rPr lang="ru-RU" b="1" dirty="0">
                <a:solidFill>
                  <a:schemeClr val="accent1">
                    <a:lumMod val="75000"/>
                  </a:schemeClr>
                </a:solidFill>
              </a:rPr>
              <a:t> </a:t>
            </a:r>
            <a:r>
              <a:rPr lang="ru-RU" b="1" dirty="0" err="1">
                <a:solidFill>
                  <a:schemeClr val="accent1">
                    <a:lumMod val="75000"/>
                  </a:schemeClr>
                </a:solidFill>
              </a:rPr>
              <a:t>оқу-тәрбие</a:t>
            </a:r>
            <a:r>
              <a:rPr lang="ru-RU" b="1" dirty="0">
                <a:solidFill>
                  <a:schemeClr val="accent1">
                    <a:lumMod val="75000"/>
                  </a:schemeClr>
                </a:solidFill>
              </a:rPr>
              <a:t> </a:t>
            </a:r>
            <a:r>
              <a:rPr lang="ru-RU" b="1" dirty="0" err="1">
                <a:solidFill>
                  <a:schemeClr val="accent1">
                    <a:lumMod val="75000"/>
                  </a:schemeClr>
                </a:solidFill>
              </a:rPr>
              <a:t>процесіне</a:t>
            </a:r>
            <a:r>
              <a:rPr lang="ru-RU" b="1" dirty="0">
                <a:solidFill>
                  <a:schemeClr val="accent1">
                    <a:lumMod val="75000"/>
                  </a:schemeClr>
                </a:solidFill>
              </a:rPr>
              <a:t> </a:t>
            </a:r>
            <a:r>
              <a:rPr lang="ru-RU" b="1" dirty="0" err="1">
                <a:solidFill>
                  <a:schemeClr val="accent1">
                    <a:lumMod val="75000"/>
                  </a:schemeClr>
                </a:solidFill>
              </a:rPr>
              <a:t>қатысушыларды</a:t>
            </a:r>
            <a:r>
              <a:rPr lang="ru-RU" b="1" dirty="0">
                <a:solidFill>
                  <a:schemeClr val="accent1">
                    <a:lumMod val="75000"/>
                  </a:schemeClr>
                </a:solidFill>
              </a:rPr>
              <a:t> </a:t>
            </a:r>
            <a:r>
              <a:rPr lang="ru-RU" b="1" dirty="0" err="1">
                <a:solidFill>
                  <a:schemeClr val="accent1">
                    <a:lumMod val="75000"/>
                  </a:schemeClr>
                </a:solidFill>
              </a:rPr>
              <a:t>шоғырландыру</a:t>
            </a:r>
            <a:r>
              <a:rPr lang="ru-RU" b="1" dirty="0">
                <a:solidFill>
                  <a:schemeClr val="accent1">
                    <a:lumMod val="75000"/>
                  </a:schemeClr>
                </a:solidFill>
              </a:rPr>
              <a:t>. </a:t>
            </a:r>
          </a:p>
          <a:p>
            <a:pPr marL="114300" indent="0">
              <a:buNone/>
            </a:pPr>
            <a:r>
              <a:rPr lang="ru-RU" b="1" dirty="0">
                <a:solidFill>
                  <a:schemeClr val="accent1">
                    <a:lumMod val="75000"/>
                  </a:schemeClr>
                </a:solidFill>
              </a:rPr>
              <a:t>2</a:t>
            </a:r>
            <a:r>
              <a:rPr lang="ru-RU" b="1" dirty="0" smtClean="0">
                <a:solidFill>
                  <a:schemeClr val="accent1">
                    <a:lumMod val="75000"/>
                  </a:schemeClr>
                </a:solidFill>
              </a:rPr>
              <a:t>.«МПҚ"жобалық </a:t>
            </a:r>
            <a:r>
              <a:rPr lang="ru-RU" b="1" dirty="0" err="1" smtClean="0">
                <a:solidFill>
                  <a:schemeClr val="accent1">
                    <a:lumMod val="75000"/>
                  </a:schemeClr>
                </a:solidFill>
              </a:rPr>
              <a:t>кеңсесінің</a:t>
            </a:r>
            <a:r>
              <a:rPr lang="ru-RU" b="1" dirty="0" smtClean="0">
                <a:solidFill>
                  <a:schemeClr val="accent1">
                    <a:lumMod val="75000"/>
                  </a:schemeClr>
                </a:solidFill>
              </a:rPr>
              <a:t> </a:t>
            </a:r>
            <a:r>
              <a:rPr lang="ru-RU" b="1" dirty="0">
                <a:solidFill>
                  <a:schemeClr val="accent1">
                    <a:lumMod val="75000"/>
                  </a:schemeClr>
                </a:solidFill>
              </a:rPr>
              <a:t>педагог-</a:t>
            </a:r>
            <a:r>
              <a:rPr lang="ru-RU" b="1" dirty="0" err="1">
                <a:solidFill>
                  <a:schemeClr val="accent1">
                    <a:lumMod val="75000"/>
                  </a:schemeClr>
                </a:solidFill>
              </a:rPr>
              <a:t>психологының</a:t>
            </a:r>
            <a:r>
              <a:rPr lang="ru-RU" b="1" dirty="0">
                <a:solidFill>
                  <a:schemeClr val="accent1">
                    <a:lumMod val="75000"/>
                  </a:schemeClr>
                </a:solidFill>
              </a:rPr>
              <a:t> </a:t>
            </a:r>
            <a:r>
              <a:rPr lang="ru-RU" b="1" dirty="0" err="1">
                <a:solidFill>
                  <a:schemeClr val="accent1">
                    <a:lumMod val="75000"/>
                  </a:schemeClr>
                </a:solidFill>
              </a:rPr>
              <a:t>консультациялары</a:t>
            </a:r>
            <a:r>
              <a:rPr lang="ru-RU" b="1" dirty="0">
                <a:solidFill>
                  <a:schemeClr val="accent1">
                    <a:lumMod val="75000"/>
                  </a:schemeClr>
                </a:solidFill>
              </a:rPr>
              <a:t> (</a:t>
            </a:r>
            <a:r>
              <a:rPr lang="ru-RU" b="1" dirty="0" err="1">
                <a:solidFill>
                  <a:schemeClr val="accent1">
                    <a:lumMod val="75000"/>
                  </a:schemeClr>
                </a:solidFill>
              </a:rPr>
              <a:t>кездесулері</a:t>
            </a:r>
            <a:r>
              <a:rPr lang="ru-RU" b="1" dirty="0">
                <a:solidFill>
                  <a:schemeClr val="accent1">
                    <a:lumMod val="75000"/>
                  </a:schemeClr>
                </a:solidFill>
              </a:rPr>
              <a:t>, </a:t>
            </a:r>
            <a:r>
              <a:rPr lang="ru-RU" b="1" dirty="0" err="1">
                <a:solidFill>
                  <a:schemeClr val="accent1">
                    <a:lumMod val="75000"/>
                  </a:schemeClr>
                </a:solidFill>
              </a:rPr>
              <a:t>жиналыстары</a:t>
            </a:r>
            <a:r>
              <a:rPr lang="ru-RU" b="1" dirty="0">
                <a:solidFill>
                  <a:schemeClr val="accent1">
                    <a:lumMod val="75000"/>
                  </a:schemeClr>
                </a:solidFill>
              </a:rPr>
              <a:t>) </a:t>
            </a:r>
            <a:r>
              <a:rPr lang="ru-RU" b="1" dirty="0" err="1">
                <a:solidFill>
                  <a:schemeClr val="accent1">
                    <a:lumMod val="75000"/>
                  </a:schemeClr>
                </a:solidFill>
              </a:rPr>
              <a:t>жеке</a:t>
            </a:r>
            <a:r>
              <a:rPr lang="ru-RU" b="1" dirty="0">
                <a:solidFill>
                  <a:schemeClr val="accent1">
                    <a:lumMod val="75000"/>
                  </a:schemeClr>
                </a:solidFill>
              </a:rPr>
              <a:t> </a:t>
            </a:r>
            <a:r>
              <a:rPr lang="ru-RU" b="1" dirty="0" err="1">
                <a:solidFill>
                  <a:schemeClr val="accent1">
                    <a:lumMod val="75000"/>
                  </a:schemeClr>
                </a:solidFill>
              </a:rPr>
              <a:t>және</a:t>
            </a:r>
            <a:r>
              <a:rPr lang="ru-RU" b="1" dirty="0">
                <a:solidFill>
                  <a:schemeClr val="accent1">
                    <a:lumMod val="75000"/>
                  </a:schemeClr>
                </a:solidFill>
              </a:rPr>
              <a:t> </a:t>
            </a:r>
            <a:r>
              <a:rPr lang="ru-RU" b="1" dirty="0" err="1">
                <a:solidFill>
                  <a:schemeClr val="accent1">
                    <a:lumMod val="75000"/>
                  </a:schemeClr>
                </a:solidFill>
              </a:rPr>
              <a:t>топтық</a:t>
            </a:r>
            <a:r>
              <a:rPr lang="ru-RU" b="1" dirty="0">
                <a:solidFill>
                  <a:schemeClr val="accent1">
                    <a:lumMod val="75000"/>
                  </a:schemeClr>
                </a:solidFill>
              </a:rPr>
              <a:t> </a:t>
            </a:r>
            <a:r>
              <a:rPr lang="ru-RU" b="1" dirty="0" err="1">
                <a:solidFill>
                  <a:schemeClr val="accent1">
                    <a:lumMod val="75000"/>
                  </a:schemeClr>
                </a:solidFill>
              </a:rPr>
              <a:t>нысандарда</a:t>
            </a:r>
            <a:r>
              <a:rPr lang="ru-RU" b="1" dirty="0">
                <a:solidFill>
                  <a:schemeClr val="accent1">
                    <a:lumMod val="75000"/>
                  </a:schemeClr>
                </a:solidFill>
              </a:rPr>
              <a:t> </a:t>
            </a:r>
            <a:r>
              <a:rPr lang="ru-RU" b="1" dirty="0" err="1">
                <a:solidFill>
                  <a:schemeClr val="accent1">
                    <a:lumMod val="75000"/>
                  </a:schemeClr>
                </a:solidFill>
              </a:rPr>
              <a:t>жүзеге</a:t>
            </a:r>
            <a:r>
              <a:rPr lang="ru-RU" b="1" dirty="0">
                <a:solidFill>
                  <a:schemeClr val="accent1">
                    <a:lumMod val="75000"/>
                  </a:schemeClr>
                </a:solidFill>
              </a:rPr>
              <a:t> </a:t>
            </a:r>
            <a:r>
              <a:rPr lang="ru-RU" b="1" dirty="0" err="1">
                <a:solidFill>
                  <a:schemeClr val="accent1">
                    <a:lumMod val="75000"/>
                  </a:schemeClr>
                </a:solidFill>
              </a:rPr>
              <a:t>асырылуы</a:t>
            </a:r>
            <a:r>
              <a:rPr lang="ru-RU" b="1" dirty="0">
                <a:solidFill>
                  <a:schemeClr val="accent1">
                    <a:lumMod val="75000"/>
                  </a:schemeClr>
                </a:solidFill>
              </a:rPr>
              <a:t> </a:t>
            </a:r>
            <a:r>
              <a:rPr lang="ru-RU" b="1" dirty="0" err="1">
                <a:solidFill>
                  <a:schemeClr val="accent1">
                    <a:lumMod val="75000"/>
                  </a:schemeClr>
                </a:solidFill>
              </a:rPr>
              <a:t>мүмкін</a:t>
            </a:r>
            <a:r>
              <a:rPr lang="ru-RU" b="1" dirty="0">
                <a:solidFill>
                  <a:schemeClr val="accent1">
                    <a:lumMod val="75000"/>
                  </a:schemeClr>
                </a:solidFill>
              </a:rPr>
              <a:t>.</a:t>
            </a:r>
          </a:p>
          <a:p>
            <a:pPr marL="114300" indent="0" algn="just">
              <a:buNone/>
            </a:pPr>
            <a:r>
              <a:rPr lang="ru-RU" b="1" dirty="0">
                <a:solidFill>
                  <a:schemeClr val="accent1">
                    <a:lumMod val="75000"/>
                  </a:schemeClr>
                </a:solidFill>
              </a:rPr>
              <a:t>3. </a:t>
            </a:r>
            <a:r>
              <a:rPr lang="ru-RU" b="1" dirty="0" err="1">
                <a:solidFill>
                  <a:schemeClr val="accent1">
                    <a:lumMod val="75000"/>
                  </a:schemeClr>
                </a:solidFill>
              </a:rPr>
              <a:t>Оқу</a:t>
            </a:r>
            <a:r>
              <a:rPr lang="ru-RU" b="1" dirty="0">
                <a:solidFill>
                  <a:schemeClr val="accent1">
                    <a:lumMod val="75000"/>
                  </a:schemeClr>
                </a:solidFill>
              </a:rPr>
              <a:t> </a:t>
            </a:r>
            <a:r>
              <a:rPr lang="ru-RU" b="1" dirty="0" err="1">
                <a:solidFill>
                  <a:schemeClr val="accent1">
                    <a:lumMod val="75000"/>
                  </a:schemeClr>
                </a:solidFill>
              </a:rPr>
              <a:t>жылының</a:t>
            </a:r>
            <a:r>
              <a:rPr lang="ru-RU" b="1" dirty="0">
                <a:solidFill>
                  <a:schemeClr val="accent1">
                    <a:lumMod val="75000"/>
                  </a:schemeClr>
                </a:solidFill>
              </a:rPr>
              <a:t> </a:t>
            </a:r>
            <a:r>
              <a:rPr lang="ru-RU" b="1" dirty="0" err="1">
                <a:solidFill>
                  <a:schemeClr val="accent1">
                    <a:lumMod val="75000"/>
                  </a:schemeClr>
                </a:solidFill>
              </a:rPr>
              <a:t>ортасында</a:t>
            </a:r>
            <a:r>
              <a:rPr lang="ru-RU" b="1" dirty="0">
                <a:solidFill>
                  <a:schemeClr val="accent1">
                    <a:lumMod val="75000"/>
                  </a:schemeClr>
                </a:solidFill>
              </a:rPr>
              <a:t> </a:t>
            </a:r>
            <a:r>
              <a:rPr lang="ru-RU" b="1" dirty="0" err="1">
                <a:solidFill>
                  <a:schemeClr val="accent1">
                    <a:lumMod val="75000"/>
                  </a:schemeClr>
                </a:solidFill>
              </a:rPr>
              <a:t>және</a:t>
            </a:r>
            <a:r>
              <a:rPr lang="ru-RU" b="1" dirty="0">
                <a:solidFill>
                  <a:schemeClr val="accent1">
                    <a:lumMod val="75000"/>
                  </a:schemeClr>
                </a:solidFill>
              </a:rPr>
              <a:t> </a:t>
            </a:r>
            <a:r>
              <a:rPr lang="ru-RU" b="1" dirty="0" err="1">
                <a:solidFill>
                  <a:schemeClr val="accent1">
                    <a:lumMod val="75000"/>
                  </a:schemeClr>
                </a:solidFill>
              </a:rPr>
              <a:t>соңында</a:t>
            </a:r>
            <a:r>
              <a:rPr lang="ru-RU" b="1" dirty="0">
                <a:solidFill>
                  <a:schemeClr val="accent1">
                    <a:lumMod val="75000"/>
                  </a:schemeClr>
                </a:solidFill>
              </a:rPr>
              <a:t> диагностика </a:t>
            </a:r>
            <a:r>
              <a:rPr lang="ru-RU" b="1" dirty="0" err="1">
                <a:solidFill>
                  <a:schemeClr val="accent1">
                    <a:lumMod val="75000"/>
                  </a:schemeClr>
                </a:solidFill>
              </a:rPr>
              <a:t>көмегімен</a:t>
            </a:r>
            <a:r>
              <a:rPr lang="ru-RU" b="1" dirty="0">
                <a:solidFill>
                  <a:schemeClr val="accent1">
                    <a:lumMod val="75000"/>
                  </a:schemeClr>
                </a:solidFill>
              </a:rPr>
              <a:t> </a:t>
            </a:r>
            <a:r>
              <a:rPr lang="ru-RU" b="1" dirty="0" err="1">
                <a:solidFill>
                  <a:schemeClr val="accent1">
                    <a:lumMod val="75000"/>
                  </a:schemeClr>
                </a:solidFill>
              </a:rPr>
              <a:t>Степногорск</a:t>
            </a:r>
            <a:r>
              <a:rPr lang="ru-RU" b="1" dirty="0">
                <a:solidFill>
                  <a:schemeClr val="accent1">
                    <a:lumMod val="75000"/>
                  </a:schemeClr>
                </a:solidFill>
              </a:rPr>
              <a:t> </a:t>
            </a:r>
            <a:r>
              <a:rPr lang="ru-RU" b="1" dirty="0" err="1">
                <a:solidFill>
                  <a:schemeClr val="accent1">
                    <a:lumMod val="75000"/>
                  </a:schemeClr>
                </a:solidFill>
              </a:rPr>
              <a:t>қаласы</a:t>
            </a:r>
            <a:r>
              <a:rPr lang="ru-RU" b="1" dirty="0">
                <a:solidFill>
                  <a:schemeClr val="accent1">
                    <a:lumMod val="75000"/>
                  </a:schemeClr>
                </a:solidFill>
              </a:rPr>
              <a:t> мен </a:t>
            </a:r>
            <a:r>
              <a:rPr lang="ru-RU" b="1" dirty="0" err="1">
                <a:solidFill>
                  <a:schemeClr val="accent1">
                    <a:lumMod val="75000"/>
                  </a:schemeClr>
                </a:solidFill>
              </a:rPr>
              <a:t>Степногорск</a:t>
            </a:r>
            <a:r>
              <a:rPr lang="ru-RU" b="1" dirty="0">
                <a:solidFill>
                  <a:schemeClr val="accent1">
                    <a:lumMod val="75000"/>
                  </a:schemeClr>
                </a:solidFill>
              </a:rPr>
              <a:t> </a:t>
            </a:r>
            <a:r>
              <a:rPr lang="ru-RU" b="1" dirty="0" err="1">
                <a:solidFill>
                  <a:schemeClr val="accent1">
                    <a:lumMod val="75000"/>
                  </a:schemeClr>
                </a:solidFill>
              </a:rPr>
              <a:t>аймағының</a:t>
            </a:r>
            <a:r>
              <a:rPr lang="ru-RU" b="1" dirty="0">
                <a:solidFill>
                  <a:schemeClr val="accent1">
                    <a:lumMod val="75000"/>
                  </a:schemeClr>
                </a:solidFill>
              </a:rPr>
              <a:t> </a:t>
            </a:r>
            <a:r>
              <a:rPr lang="ru-RU" b="1" dirty="0" err="1">
                <a:solidFill>
                  <a:schemeClr val="accent1">
                    <a:lumMod val="75000"/>
                  </a:schemeClr>
                </a:solidFill>
              </a:rPr>
              <a:t>мектептері</a:t>
            </a:r>
            <a:r>
              <a:rPr lang="ru-RU" b="1" dirty="0">
                <a:solidFill>
                  <a:schemeClr val="accent1">
                    <a:lumMod val="75000"/>
                  </a:schemeClr>
                </a:solidFill>
              </a:rPr>
              <a:t> </a:t>
            </a:r>
            <a:r>
              <a:rPr lang="ru-RU" b="1" dirty="0" err="1">
                <a:solidFill>
                  <a:schemeClr val="accent1">
                    <a:lumMod val="75000"/>
                  </a:schemeClr>
                </a:solidFill>
              </a:rPr>
              <a:t>базасында</a:t>
            </a:r>
            <a:r>
              <a:rPr lang="ru-RU" b="1" dirty="0">
                <a:solidFill>
                  <a:schemeClr val="accent1">
                    <a:lumMod val="75000"/>
                  </a:schemeClr>
                </a:solidFill>
              </a:rPr>
              <a:t> </a:t>
            </a:r>
            <a:r>
              <a:rPr lang="ru-RU" b="1" dirty="0" smtClean="0">
                <a:solidFill>
                  <a:schemeClr val="accent1">
                    <a:lumMod val="75000"/>
                  </a:schemeClr>
                </a:solidFill>
              </a:rPr>
              <a:t>педагог-</a:t>
            </a:r>
            <a:r>
              <a:rPr lang="ru-RU" b="1" dirty="0" err="1" smtClean="0">
                <a:solidFill>
                  <a:schemeClr val="accent1">
                    <a:lumMod val="75000"/>
                  </a:schemeClr>
                </a:solidFill>
              </a:rPr>
              <a:t>психологтар</a:t>
            </a:r>
            <a:r>
              <a:rPr lang="ru-RU" b="1" dirty="0" smtClean="0">
                <a:solidFill>
                  <a:schemeClr val="accent1">
                    <a:lumMod val="75000"/>
                  </a:schemeClr>
                </a:solidFill>
              </a:rPr>
              <a:t> </a:t>
            </a:r>
            <a:r>
              <a:rPr lang="ru-RU" b="1" dirty="0">
                <a:solidFill>
                  <a:schemeClr val="accent1">
                    <a:lumMod val="75000"/>
                  </a:schemeClr>
                </a:solidFill>
              </a:rPr>
              <a:t>мен </a:t>
            </a:r>
            <a:r>
              <a:rPr lang="ru-RU" b="1" dirty="0" err="1">
                <a:solidFill>
                  <a:schemeClr val="accent1">
                    <a:lumMod val="75000"/>
                  </a:schemeClr>
                </a:solidFill>
              </a:rPr>
              <a:t>балалармен</a:t>
            </a:r>
            <a:r>
              <a:rPr lang="ru-RU" b="1" dirty="0">
                <a:solidFill>
                  <a:schemeClr val="accent1">
                    <a:lumMod val="75000"/>
                  </a:schemeClr>
                </a:solidFill>
              </a:rPr>
              <a:t> </a:t>
            </a:r>
            <a:r>
              <a:rPr lang="ru-RU" b="1" dirty="0" err="1">
                <a:solidFill>
                  <a:schemeClr val="accent1">
                    <a:lumMod val="75000"/>
                  </a:schemeClr>
                </a:solidFill>
              </a:rPr>
              <a:t>әлеуметтік</a:t>
            </a:r>
            <a:r>
              <a:rPr lang="ru-RU" b="1" dirty="0">
                <a:solidFill>
                  <a:schemeClr val="accent1">
                    <a:lumMod val="75000"/>
                  </a:schemeClr>
                </a:solidFill>
              </a:rPr>
              <a:t> </a:t>
            </a:r>
            <a:r>
              <a:rPr lang="ru-RU" b="1" dirty="0" err="1">
                <a:solidFill>
                  <a:schemeClr val="accent1">
                    <a:lumMod val="75000"/>
                  </a:schemeClr>
                </a:solidFill>
              </a:rPr>
              <a:t>педагогтардың</a:t>
            </a:r>
            <a:r>
              <a:rPr lang="ru-RU" b="1" dirty="0">
                <a:solidFill>
                  <a:schemeClr val="accent1">
                    <a:lumMod val="75000"/>
                  </a:schemeClr>
                </a:solidFill>
              </a:rPr>
              <a:t> </a:t>
            </a:r>
            <a:r>
              <a:rPr lang="ru-RU" b="1" dirty="0" err="1">
                <a:solidFill>
                  <a:schemeClr val="accent1">
                    <a:lumMod val="75000"/>
                  </a:schemeClr>
                </a:solidFill>
              </a:rPr>
              <a:t>жұмысының</a:t>
            </a:r>
            <a:r>
              <a:rPr lang="ru-RU" b="1" dirty="0">
                <a:solidFill>
                  <a:schemeClr val="accent1">
                    <a:lumMod val="75000"/>
                  </a:schemeClr>
                </a:solidFill>
              </a:rPr>
              <a:t> </a:t>
            </a:r>
            <a:r>
              <a:rPr lang="ru-RU" b="1" dirty="0" err="1">
                <a:solidFill>
                  <a:schemeClr val="accent1">
                    <a:lumMod val="75000"/>
                  </a:schemeClr>
                </a:solidFill>
              </a:rPr>
              <a:t>тиімділігі</a:t>
            </a:r>
            <a:r>
              <a:rPr lang="ru-RU" b="1" dirty="0">
                <a:solidFill>
                  <a:schemeClr val="accent1">
                    <a:lumMod val="75000"/>
                  </a:schemeClr>
                </a:solidFill>
              </a:rPr>
              <a:t> </a:t>
            </a:r>
            <a:r>
              <a:rPr lang="ru-RU" b="1" dirty="0" err="1">
                <a:solidFill>
                  <a:schemeClr val="accent1">
                    <a:lumMod val="75000"/>
                  </a:schemeClr>
                </a:solidFill>
              </a:rPr>
              <a:t>бақыланады</a:t>
            </a:r>
            <a:r>
              <a:rPr lang="ru-RU" b="1" dirty="0" smtClean="0">
                <a:solidFill>
                  <a:schemeClr val="accent1">
                    <a:lumMod val="75000"/>
                  </a:schemeClr>
                </a:solidFill>
              </a:rPr>
              <a:t>.</a:t>
            </a:r>
            <a:endParaRPr lang="ru-RU" dirty="0"/>
          </a:p>
        </p:txBody>
      </p:sp>
    </p:spTree>
    <p:extLst>
      <p:ext uri="{BB962C8B-B14F-4D97-AF65-F5344CB8AC3E}">
        <p14:creationId xmlns:p14="http://schemas.microsoft.com/office/powerpoint/2010/main" val="4250294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114300" indent="0" algn="ctr">
              <a:buNone/>
            </a:pPr>
            <a:r>
              <a:rPr lang="ru-RU" sz="4400" b="1" dirty="0" err="1" smtClean="0">
                <a:effectLst>
                  <a:outerShdw blurRad="38100" dist="38100" dir="2700000" algn="tl">
                    <a:srgbClr val="000000">
                      <a:alpha val="43137"/>
                    </a:srgbClr>
                  </a:outerShdw>
                </a:effectLst>
                <a:latin typeface="+mj-lt"/>
              </a:rPr>
              <a:t>Назарларыңызға</a:t>
            </a:r>
            <a:r>
              <a:rPr lang="ru-RU" sz="4400" b="1" dirty="0">
                <a:solidFill>
                  <a:srgbClr val="2F2B20"/>
                </a:solidFill>
                <a:effectLst>
                  <a:outerShdw blurRad="38100" dist="38100" dir="2700000" algn="tl">
                    <a:srgbClr val="000000">
                      <a:alpha val="43137"/>
                    </a:srgbClr>
                  </a:outerShdw>
                </a:effectLst>
                <a:latin typeface="Cambria"/>
              </a:rPr>
              <a:t> </a:t>
            </a:r>
            <a:endParaRPr lang="ru-RU" sz="4400" b="1" dirty="0" smtClean="0">
              <a:solidFill>
                <a:srgbClr val="2F2B20"/>
              </a:solidFill>
              <a:effectLst>
                <a:outerShdw blurRad="38100" dist="38100" dir="2700000" algn="tl">
                  <a:srgbClr val="000000">
                    <a:alpha val="43137"/>
                  </a:srgbClr>
                </a:outerShdw>
              </a:effectLst>
              <a:latin typeface="Cambria"/>
            </a:endParaRPr>
          </a:p>
          <a:p>
            <a:pPr marL="114300" indent="0" algn="ctr">
              <a:buNone/>
            </a:pPr>
            <a:r>
              <a:rPr lang="ru-RU" sz="4400" b="1" dirty="0" err="1" smtClean="0">
                <a:solidFill>
                  <a:srgbClr val="2F2B20"/>
                </a:solidFill>
                <a:effectLst>
                  <a:outerShdw blurRad="38100" dist="38100" dir="2700000" algn="tl">
                    <a:srgbClr val="000000">
                      <a:alpha val="43137"/>
                    </a:srgbClr>
                  </a:outerShdw>
                </a:effectLst>
                <a:latin typeface="Cambria"/>
              </a:rPr>
              <a:t>рахмет</a:t>
            </a:r>
            <a:r>
              <a:rPr lang="ru-RU" sz="4400" b="1" dirty="0" smtClean="0">
                <a:effectLst>
                  <a:outerShdw blurRad="38100" dist="38100" dir="2700000" algn="tl">
                    <a:srgbClr val="000000">
                      <a:alpha val="43137"/>
                    </a:srgbClr>
                  </a:outerShdw>
                </a:effectLst>
                <a:latin typeface="+mj-lt"/>
              </a:rPr>
              <a:t>!</a:t>
            </a:r>
          </a:p>
        </p:txBody>
      </p:sp>
    </p:spTree>
    <p:extLst>
      <p:ext uri="{BB962C8B-B14F-4D97-AF65-F5344CB8AC3E}">
        <p14:creationId xmlns:p14="http://schemas.microsoft.com/office/powerpoint/2010/main" val="18629740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оседство">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366</TotalTime>
  <Words>620</Words>
  <Application>Microsoft Office PowerPoint</Application>
  <PresentationFormat>Экран (4:3)</PresentationFormat>
  <Paragraphs>32</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Cambria</vt:lpstr>
      <vt:lpstr>Times New Roman</vt:lpstr>
      <vt:lpstr>Соседство</vt:lpstr>
      <vt:lpstr> Жобалық кеңсе </vt:lpstr>
      <vt:lpstr>Жалпы   ережелер</vt:lpstr>
      <vt:lpstr>Презентация PowerPoint</vt:lpstr>
      <vt:lpstr>Презентация PowerPoint</vt:lpstr>
      <vt:lpstr>Мақсатты топ:</vt:lpstr>
      <vt:lpstr>«МПҚ» ЖОБАЛЫҚ КЕҢСЕ ЖҰМЫСЫНЫҢ   МАҚСАТЫ</vt:lpstr>
      <vt:lpstr>ҚЫЗМЕТТІҢ МІНДЕТТЕРІ</vt:lpstr>
      <vt:lpstr>ҚЫЗМЕТ ЖҰМЫСЫНЫҢ НЕГІЗГІ  БАҒЫТТАРЫ</vt:lpstr>
      <vt:lpstr>«МПҚ" жобалық кеңсесінің педагог-психологы жұмысының негізгі бағыттары: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Проектный офис</dc:title>
  <dc:creator>home</dc:creator>
  <cp:lastModifiedBy>Учетная запись Майкрософт</cp:lastModifiedBy>
  <cp:revision>36</cp:revision>
  <dcterms:created xsi:type="dcterms:W3CDTF">2021-02-22T13:33:19Z</dcterms:created>
  <dcterms:modified xsi:type="dcterms:W3CDTF">2021-02-26T09:42:34Z</dcterms:modified>
</cp:coreProperties>
</file>