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343" r:id="rId3"/>
    <p:sldId id="395" r:id="rId4"/>
    <p:sldId id="344" r:id="rId5"/>
    <p:sldId id="396" r:id="rId6"/>
    <p:sldId id="399" r:id="rId7"/>
    <p:sldId id="345" r:id="rId8"/>
    <p:sldId id="398" r:id="rId9"/>
    <p:sldId id="405" r:id="rId10"/>
    <p:sldId id="406" r:id="rId11"/>
    <p:sldId id="407" r:id="rId12"/>
    <p:sldId id="409" r:id="rId13"/>
    <p:sldId id="408" r:id="rId14"/>
    <p:sldId id="410" r:id="rId15"/>
    <p:sldId id="411" r:id="rId16"/>
    <p:sldId id="412" r:id="rId17"/>
    <p:sldId id="413" r:id="rId18"/>
    <p:sldId id="414" r:id="rId19"/>
    <p:sldId id="415" r:id="rId20"/>
    <p:sldId id="416" r:id="rId21"/>
    <p:sldId id="418" r:id="rId22"/>
    <p:sldId id="417" r:id="rId23"/>
    <p:sldId id="419" r:id="rId24"/>
    <p:sldId id="420" r:id="rId25"/>
    <p:sldId id="434" r:id="rId26"/>
    <p:sldId id="427" r:id="rId27"/>
    <p:sldId id="428" r:id="rId28"/>
    <p:sldId id="429" r:id="rId29"/>
    <p:sldId id="430" r:id="rId30"/>
    <p:sldId id="425" r:id="rId31"/>
    <p:sldId id="435" r:id="rId32"/>
    <p:sldId id="436" r:id="rId33"/>
    <p:sldId id="437" r:id="rId34"/>
    <p:sldId id="438" r:id="rId35"/>
    <p:sldId id="439" r:id="rId36"/>
    <p:sldId id="440" r:id="rId37"/>
    <p:sldId id="441" r:id="rId38"/>
    <p:sldId id="442" r:id="rId39"/>
    <p:sldId id="443" r:id="rId40"/>
    <p:sldId id="444" r:id="rId41"/>
    <p:sldId id="445" r:id="rId42"/>
    <p:sldId id="446" r:id="rId43"/>
    <p:sldId id="447" r:id="rId44"/>
    <p:sldId id="448" r:id="rId45"/>
    <p:sldId id="449" r:id="rId46"/>
    <p:sldId id="450" r:id="rId47"/>
    <p:sldId id="451" r:id="rId48"/>
    <p:sldId id="452" r:id="rId49"/>
    <p:sldId id="453" r:id="rId5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D7AE"/>
    <a:srgbClr val="339966"/>
    <a:srgbClr val="00CC99"/>
    <a:srgbClr val="008000"/>
    <a:srgbClr val="B41436"/>
    <a:srgbClr val="FFFF99"/>
    <a:srgbClr val="FFFFCC"/>
    <a:srgbClr val="B2E3FC"/>
    <a:srgbClr val="83F77D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678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DE59753-4C26-4E1F-9CE9-6E7E03CEB758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8714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53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7184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703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430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353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00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162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4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09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1905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153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02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813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296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7070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59753-4C26-4E1F-9CE9-6E7E03CEB758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383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DE59753-4C26-4E1F-9CE9-6E7E03CEB758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DCE44C0-B7FC-4359-A34A-524D542B1D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384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  <p:sldLayoutId id="2147483773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7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0%D0%BD%D0%B3%D0%BB%D0%B8%D0%B9%D1%81%D0%BA%D0%B8%D0%B9_%D1%8F%D0%B7%D1%8B%D0%BA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8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microsoft.com/office/2007/relationships/hdphoto" Target="../media/hdphoto9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microsoft.com/office/2007/relationships/hdphoto" Target="../media/hdphoto10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microsoft.com/office/2007/relationships/hdphoto" Target="../media/hdphoto1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microsoft.com/office/2007/relationships/hdphoto" Target="../media/hdphoto12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microsoft.com/office/2007/relationships/hdphoto" Target="../media/hdphoto13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microsoft.com/office/2007/relationships/hdphoto" Target="../media/hdphoto14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microsoft.com/office/2007/relationships/hdphoto" Target="../media/hdphoto15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2.jpg"/><Relationship Id="rId4" Type="http://schemas.microsoft.com/office/2007/relationships/hdphoto" Target="../media/hdphoto14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6" name="Picture 22" descr="Картинки по запросу школьный портфель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4856">
            <a:off x="7353606" y="2979219"/>
            <a:ext cx="1373005" cy="135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808" y="2686049"/>
            <a:ext cx="7620000" cy="3575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 flipH="1">
            <a:off x="460375" y="785611"/>
            <a:ext cx="11266435" cy="1903801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accent3">
                    <a:lumMod val="75000"/>
                  </a:schemeClr>
                </a:solidFill>
              </a:rPr>
              <a:t>Проявление 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</a:rPr>
              <a:t>девиантного </a:t>
            </a:r>
            <a:r>
              <a:rPr lang="ru-RU" sz="3200" b="1" dirty="0">
                <a:solidFill>
                  <a:schemeClr val="accent3">
                    <a:lumMod val="75000"/>
                  </a:schemeClr>
                </a:solidFill>
              </a:rPr>
              <a:t>поведения 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</a:rPr>
              <a:t>у детей и подростков. Профилактика </a:t>
            </a:r>
            <a:r>
              <a:rPr lang="ru-RU" sz="3200" b="1" dirty="0">
                <a:solidFill>
                  <a:schemeClr val="accent3">
                    <a:lumMod val="75000"/>
                  </a:schemeClr>
                </a:solidFill>
              </a:rPr>
              <a:t>и коррекция девиации в условиях образовательного учреждения</a:t>
            </a:r>
            <a:r>
              <a:rPr lang="ru-RU" sz="3600" b="1" dirty="0" smtClean="0"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solidFill>
                  <a:srgbClr val="C00000"/>
                </a:solidFill>
              </a:rPr>
            </a:b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1032" name="Picture 8" descr="Картинки по запросу бродяжничество улица"/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58694" y="3105186"/>
            <a:ext cx="4003946" cy="2502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Картинки по запросу алкоголь и подросток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5" t="3366" r="12626" b="768"/>
          <a:stretch/>
        </p:blipFill>
        <p:spPr bwMode="auto">
          <a:xfrm>
            <a:off x="3091001" y="3121514"/>
            <a:ext cx="1367235" cy="9279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AutoShape 24" descr="Картинки по запросу краски и кисти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50" name="Picture 26" descr="Похожее изображение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296" y="3933938"/>
            <a:ext cx="1673023" cy="844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6" descr="Картинки по запросу школьный клипарт компьютеры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630" y="4474026"/>
            <a:ext cx="2662123" cy="1534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035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2904" y="2691113"/>
            <a:ext cx="45278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Дети подросткового возраста наиболее чувствительны к социальным и психологическим </a:t>
            </a:r>
            <a:r>
              <a:rPr lang="ru-RU" sz="2000" dirty="0" smtClean="0"/>
              <a:t>стрессам.</a:t>
            </a:r>
            <a:endParaRPr lang="ru-RU" sz="2000" dirty="0">
              <a:ln w="3175" cmpd="sng">
                <a:noFill/>
              </a:ln>
              <a:solidFill>
                <a:schemeClr val="accent3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791" y="1835132"/>
            <a:ext cx="6204857" cy="312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260" y="2124860"/>
            <a:ext cx="3276600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65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2904" y="2429097"/>
            <a:ext cx="4841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Пространство ненормативного поведения существенно расширилось </a:t>
            </a:r>
            <a:r>
              <a:rPr lang="ru-RU" sz="2000" dirty="0" smtClean="0"/>
              <a:t>за счёт увеличения </a:t>
            </a:r>
            <a:r>
              <a:rPr lang="ru-RU" sz="2000" dirty="0"/>
              <a:t>списка социокультурных девиаций и </a:t>
            </a:r>
            <a:r>
              <a:rPr lang="ru-RU" sz="2000" dirty="0" smtClean="0"/>
              <a:t>зависимостей, </a:t>
            </a:r>
            <a:r>
              <a:rPr lang="ru-RU" sz="2000" dirty="0"/>
              <a:t>расширения спектра асоциальной и противоправной активности подростков.</a:t>
            </a:r>
            <a:endParaRPr lang="ru-RU" sz="2000" dirty="0">
              <a:ln w="3175" cmpd="sng">
                <a:noFill/>
              </a:ln>
              <a:solidFill>
                <a:schemeClr val="accent3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1611" y="1835132"/>
            <a:ext cx="6204857" cy="312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780" b="10108"/>
          <a:stretch/>
        </p:blipFill>
        <p:spPr bwMode="auto">
          <a:xfrm>
            <a:off x="7070280" y="2171698"/>
            <a:ext cx="3240000" cy="2263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644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Картинки по запросу дети картинки смешные нарисованны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95" b="61676"/>
          <a:stretch/>
        </p:blipFill>
        <p:spPr bwMode="auto">
          <a:xfrm rot="19574831">
            <a:off x="5926562" y="1062318"/>
            <a:ext cx="2549912" cy="1496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D:\МАРИНА\Марина\1\Девиант\monitoring-readiness-report-cover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22669">
            <a:off x="680828" y="1153920"/>
            <a:ext cx="4491704" cy="433637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19889132">
            <a:off x="264388" y="3045112"/>
            <a:ext cx="11742916" cy="1031646"/>
          </a:xfrm>
          <a:custGeom>
            <a:avLst/>
            <a:gdLst>
              <a:gd name="connsiteX0" fmla="*/ 0 w 10331471"/>
              <a:gd name="connsiteY0" fmla="*/ 0 h 848872"/>
              <a:gd name="connsiteX1" fmla="*/ 10331471 w 10331471"/>
              <a:gd name="connsiteY1" fmla="*/ 0 h 848872"/>
              <a:gd name="connsiteX2" fmla="*/ 10331471 w 10331471"/>
              <a:gd name="connsiteY2" fmla="*/ 848872 h 848872"/>
              <a:gd name="connsiteX3" fmla="*/ 0 w 10331471"/>
              <a:gd name="connsiteY3" fmla="*/ 848872 h 848872"/>
              <a:gd name="connsiteX4" fmla="*/ 0 w 10331471"/>
              <a:gd name="connsiteY4" fmla="*/ 0 h 848872"/>
              <a:gd name="connsiteX0" fmla="*/ 0 w 10795678"/>
              <a:gd name="connsiteY0" fmla="*/ 221664 h 848872"/>
              <a:gd name="connsiteX1" fmla="*/ 10795678 w 10795678"/>
              <a:gd name="connsiteY1" fmla="*/ 0 h 848872"/>
              <a:gd name="connsiteX2" fmla="*/ 10795678 w 10795678"/>
              <a:gd name="connsiteY2" fmla="*/ 848872 h 848872"/>
              <a:gd name="connsiteX3" fmla="*/ 464207 w 10795678"/>
              <a:gd name="connsiteY3" fmla="*/ 848872 h 848872"/>
              <a:gd name="connsiteX4" fmla="*/ 0 w 10795678"/>
              <a:gd name="connsiteY4" fmla="*/ 221664 h 848872"/>
              <a:gd name="connsiteX0" fmla="*/ 0 w 10795678"/>
              <a:gd name="connsiteY0" fmla="*/ 221664 h 848872"/>
              <a:gd name="connsiteX1" fmla="*/ 10795678 w 10795678"/>
              <a:gd name="connsiteY1" fmla="*/ 0 h 848872"/>
              <a:gd name="connsiteX2" fmla="*/ 10795678 w 10795678"/>
              <a:gd name="connsiteY2" fmla="*/ 848872 h 848872"/>
              <a:gd name="connsiteX3" fmla="*/ 437823 w 10795678"/>
              <a:gd name="connsiteY3" fmla="*/ 658004 h 848872"/>
              <a:gd name="connsiteX4" fmla="*/ 0 w 10795678"/>
              <a:gd name="connsiteY4" fmla="*/ 221664 h 848872"/>
              <a:gd name="connsiteX0" fmla="*/ 0 w 10795678"/>
              <a:gd name="connsiteY0" fmla="*/ 427331 h 1054539"/>
              <a:gd name="connsiteX1" fmla="*/ 10656547 w 10795678"/>
              <a:gd name="connsiteY1" fmla="*/ 0 h 1054539"/>
              <a:gd name="connsiteX2" fmla="*/ 10795678 w 10795678"/>
              <a:gd name="connsiteY2" fmla="*/ 1054539 h 1054539"/>
              <a:gd name="connsiteX3" fmla="*/ 437823 w 10795678"/>
              <a:gd name="connsiteY3" fmla="*/ 863671 h 1054539"/>
              <a:gd name="connsiteX4" fmla="*/ 0 w 10795678"/>
              <a:gd name="connsiteY4" fmla="*/ 427331 h 1054539"/>
              <a:gd name="connsiteX0" fmla="*/ 0 w 11430817"/>
              <a:gd name="connsiteY0" fmla="*/ 427331 h 962904"/>
              <a:gd name="connsiteX1" fmla="*/ 10656547 w 11430817"/>
              <a:gd name="connsiteY1" fmla="*/ 0 h 962904"/>
              <a:gd name="connsiteX2" fmla="*/ 11430817 w 11430817"/>
              <a:gd name="connsiteY2" fmla="*/ 962904 h 962904"/>
              <a:gd name="connsiteX3" fmla="*/ 437823 w 11430817"/>
              <a:gd name="connsiteY3" fmla="*/ 863671 h 962904"/>
              <a:gd name="connsiteX4" fmla="*/ 0 w 11430817"/>
              <a:gd name="connsiteY4" fmla="*/ 427331 h 962904"/>
              <a:gd name="connsiteX0" fmla="*/ 0 w 11604405"/>
              <a:gd name="connsiteY0" fmla="*/ 267985 h 962904"/>
              <a:gd name="connsiteX1" fmla="*/ 10830135 w 11604405"/>
              <a:gd name="connsiteY1" fmla="*/ 0 h 962904"/>
              <a:gd name="connsiteX2" fmla="*/ 11604405 w 11604405"/>
              <a:gd name="connsiteY2" fmla="*/ 962904 h 962904"/>
              <a:gd name="connsiteX3" fmla="*/ 611411 w 11604405"/>
              <a:gd name="connsiteY3" fmla="*/ 863671 h 962904"/>
              <a:gd name="connsiteX4" fmla="*/ 0 w 11604405"/>
              <a:gd name="connsiteY4" fmla="*/ 267985 h 962904"/>
              <a:gd name="connsiteX0" fmla="*/ 0 w 11604405"/>
              <a:gd name="connsiteY0" fmla="*/ 267985 h 962904"/>
              <a:gd name="connsiteX1" fmla="*/ 10830135 w 11604405"/>
              <a:gd name="connsiteY1" fmla="*/ 0 h 962904"/>
              <a:gd name="connsiteX2" fmla="*/ 11604405 w 11604405"/>
              <a:gd name="connsiteY2" fmla="*/ 962904 h 962904"/>
              <a:gd name="connsiteX3" fmla="*/ 631349 w 11604405"/>
              <a:gd name="connsiteY3" fmla="*/ 707257 h 962904"/>
              <a:gd name="connsiteX4" fmla="*/ 0 w 11604405"/>
              <a:gd name="connsiteY4" fmla="*/ 267985 h 962904"/>
              <a:gd name="connsiteX0" fmla="*/ 0 w 11742916"/>
              <a:gd name="connsiteY0" fmla="*/ 267985 h 1186817"/>
              <a:gd name="connsiteX1" fmla="*/ 10830135 w 11742916"/>
              <a:gd name="connsiteY1" fmla="*/ 0 h 1186817"/>
              <a:gd name="connsiteX2" fmla="*/ 11742916 w 11742916"/>
              <a:gd name="connsiteY2" fmla="*/ 1186817 h 1186817"/>
              <a:gd name="connsiteX3" fmla="*/ 631349 w 11742916"/>
              <a:gd name="connsiteY3" fmla="*/ 707257 h 1186817"/>
              <a:gd name="connsiteX4" fmla="*/ 0 w 11742916"/>
              <a:gd name="connsiteY4" fmla="*/ 267985 h 1186817"/>
              <a:gd name="connsiteX0" fmla="*/ 0 w 11742916"/>
              <a:gd name="connsiteY0" fmla="*/ 112814 h 1031646"/>
              <a:gd name="connsiteX1" fmla="*/ 10773707 w 11742916"/>
              <a:gd name="connsiteY1" fmla="*/ 0 h 1031646"/>
              <a:gd name="connsiteX2" fmla="*/ 11742916 w 11742916"/>
              <a:gd name="connsiteY2" fmla="*/ 1031646 h 1031646"/>
              <a:gd name="connsiteX3" fmla="*/ 631349 w 11742916"/>
              <a:gd name="connsiteY3" fmla="*/ 552086 h 1031646"/>
              <a:gd name="connsiteX4" fmla="*/ 0 w 11742916"/>
              <a:gd name="connsiteY4" fmla="*/ 112814 h 1031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42916" h="1031646">
                <a:moveTo>
                  <a:pt x="0" y="112814"/>
                </a:moveTo>
                <a:lnTo>
                  <a:pt x="10773707" y="0"/>
                </a:lnTo>
                <a:lnTo>
                  <a:pt x="11742916" y="1031646"/>
                </a:lnTo>
                <a:lnTo>
                  <a:pt x="631349" y="552086"/>
                </a:lnTo>
                <a:lnTo>
                  <a:pt x="0" y="112814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  <a:tint val="66000"/>
                  <a:satMod val="160000"/>
                </a:schemeClr>
              </a:gs>
              <a:gs pos="50000">
                <a:schemeClr val="accent3">
                  <a:lumMod val="75000"/>
                  <a:tint val="44500"/>
                  <a:satMod val="160000"/>
                </a:schemeClr>
              </a:gs>
              <a:gs pos="100000">
                <a:schemeClr val="accent3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 rot="15364937">
            <a:off x="1403839" y="1031413"/>
            <a:ext cx="3089535" cy="361637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">
              <a:avLst/>
            </a:prstTxWarp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Девиантное поведение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19939286">
            <a:off x="1916967" y="2880759"/>
            <a:ext cx="9054853" cy="747927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FadeLeft">
              <a:avLst/>
            </a:prstTxWarp>
            <a:spAutoFit/>
          </a:bodyPr>
          <a:lstStyle/>
          <a:p>
            <a:r>
              <a:rPr lang="ru-RU" sz="1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биологическая, генетическая </a:t>
            </a:r>
            <a:r>
              <a:rPr lang="ru-RU" sz="1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 </a:t>
            </a:r>
            <a:r>
              <a:rPr lang="ru-RU" sz="1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социальная деградация личности</a:t>
            </a:r>
            <a:endParaRPr lang="ru-RU" sz="16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Прямоугольник 7"/>
          <p:cNvSpPr/>
          <p:nvPr/>
        </p:nvSpPr>
        <p:spPr>
          <a:xfrm rot="20185600">
            <a:off x="1166713" y="3120747"/>
            <a:ext cx="11965884" cy="981462"/>
          </a:xfrm>
          <a:custGeom>
            <a:avLst/>
            <a:gdLst>
              <a:gd name="connsiteX0" fmla="*/ 0 w 10331471"/>
              <a:gd name="connsiteY0" fmla="*/ 0 h 848872"/>
              <a:gd name="connsiteX1" fmla="*/ 10331471 w 10331471"/>
              <a:gd name="connsiteY1" fmla="*/ 0 h 848872"/>
              <a:gd name="connsiteX2" fmla="*/ 10331471 w 10331471"/>
              <a:gd name="connsiteY2" fmla="*/ 848872 h 848872"/>
              <a:gd name="connsiteX3" fmla="*/ 0 w 10331471"/>
              <a:gd name="connsiteY3" fmla="*/ 848872 h 848872"/>
              <a:gd name="connsiteX4" fmla="*/ 0 w 10331471"/>
              <a:gd name="connsiteY4" fmla="*/ 0 h 848872"/>
              <a:gd name="connsiteX0" fmla="*/ 0 w 10795678"/>
              <a:gd name="connsiteY0" fmla="*/ 221664 h 848872"/>
              <a:gd name="connsiteX1" fmla="*/ 10795678 w 10795678"/>
              <a:gd name="connsiteY1" fmla="*/ 0 h 848872"/>
              <a:gd name="connsiteX2" fmla="*/ 10795678 w 10795678"/>
              <a:gd name="connsiteY2" fmla="*/ 848872 h 848872"/>
              <a:gd name="connsiteX3" fmla="*/ 464207 w 10795678"/>
              <a:gd name="connsiteY3" fmla="*/ 848872 h 848872"/>
              <a:gd name="connsiteX4" fmla="*/ 0 w 10795678"/>
              <a:gd name="connsiteY4" fmla="*/ 221664 h 848872"/>
              <a:gd name="connsiteX0" fmla="*/ 0 w 10795678"/>
              <a:gd name="connsiteY0" fmla="*/ 221664 h 848872"/>
              <a:gd name="connsiteX1" fmla="*/ 10795678 w 10795678"/>
              <a:gd name="connsiteY1" fmla="*/ 0 h 848872"/>
              <a:gd name="connsiteX2" fmla="*/ 10795678 w 10795678"/>
              <a:gd name="connsiteY2" fmla="*/ 848872 h 848872"/>
              <a:gd name="connsiteX3" fmla="*/ 437823 w 10795678"/>
              <a:gd name="connsiteY3" fmla="*/ 658004 h 848872"/>
              <a:gd name="connsiteX4" fmla="*/ 0 w 10795678"/>
              <a:gd name="connsiteY4" fmla="*/ 221664 h 848872"/>
              <a:gd name="connsiteX0" fmla="*/ 0 w 10795678"/>
              <a:gd name="connsiteY0" fmla="*/ 427331 h 1054539"/>
              <a:gd name="connsiteX1" fmla="*/ 10656547 w 10795678"/>
              <a:gd name="connsiteY1" fmla="*/ 0 h 1054539"/>
              <a:gd name="connsiteX2" fmla="*/ 10795678 w 10795678"/>
              <a:gd name="connsiteY2" fmla="*/ 1054539 h 1054539"/>
              <a:gd name="connsiteX3" fmla="*/ 437823 w 10795678"/>
              <a:gd name="connsiteY3" fmla="*/ 863671 h 1054539"/>
              <a:gd name="connsiteX4" fmla="*/ 0 w 10795678"/>
              <a:gd name="connsiteY4" fmla="*/ 427331 h 1054539"/>
              <a:gd name="connsiteX0" fmla="*/ 0 w 11430817"/>
              <a:gd name="connsiteY0" fmla="*/ 427331 h 962904"/>
              <a:gd name="connsiteX1" fmla="*/ 10656547 w 11430817"/>
              <a:gd name="connsiteY1" fmla="*/ 0 h 962904"/>
              <a:gd name="connsiteX2" fmla="*/ 11430817 w 11430817"/>
              <a:gd name="connsiteY2" fmla="*/ 962904 h 962904"/>
              <a:gd name="connsiteX3" fmla="*/ 437823 w 11430817"/>
              <a:gd name="connsiteY3" fmla="*/ 863671 h 962904"/>
              <a:gd name="connsiteX4" fmla="*/ 0 w 11430817"/>
              <a:gd name="connsiteY4" fmla="*/ 427331 h 962904"/>
              <a:gd name="connsiteX0" fmla="*/ 0 w 11604405"/>
              <a:gd name="connsiteY0" fmla="*/ 267985 h 962904"/>
              <a:gd name="connsiteX1" fmla="*/ 10830135 w 11604405"/>
              <a:gd name="connsiteY1" fmla="*/ 0 h 962904"/>
              <a:gd name="connsiteX2" fmla="*/ 11604405 w 11604405"/>
              <a:gd name="connsiteY2" fmla="*/ 962904 h 962904"/>
              <a:gd name="connsiteX3" fmla="*/ 611411 w 11604405"/>
              <a:gd name="connsiteY3" fmla="*/ 863671 h 962904"/>
              <a:gd name="connsiteX4" fmla="*/ 0 w 11604405"/>
              <a:gd name="connsiteY4" fmla="*/ 267985 h 962904"/>
              <a:gd name="connsiteX0" fmla="*/ 0 w 11604405"/>
              <a:gd name="connsiteY0" fmla="*/ 267985 h 962904"/>
              <a:gd name="connsiteX1" fmla="*/ 10830135 w 11604405"/>
              <a:gd name="connsiteY1" fmla="*/ 0 h 962904"/>
              <a:gd name="connsiteX2" fmla="*/ 11604405 w 11604405"/>
              <a:gd name="connsiteY2" fmla="*/ 962904 h 962904"/>
              <a:gd name="connsiteX3" fmla="*/ 631349 w 11604405"/>
              <a:gd name="connsiteY3" fmla="*/ 707257 h 962904"/>
              <a:gd name="connsiteX4" fmla="*/ 0 w 11604405"/>
              <a:gd name="connsiteY4" fmla="*/ 267985 h 962904"/>
              <a:gd name="connsiteX0" fmla="*/ 0 w 11742916"/>
              <a:gd name="connsiteY0" fmla="*/ 267985 h 1186817"/>
              <a:gd name="connsiteX1" fmla="*/ 10830135 w 11742916"/>
              <a:gd name="connsiteY1" fmla="*/ 0 h 1186817"/>
              <a:gd name="connsiteX2" fmla="*/ 11742916 w 11742916"/>
              <a:gd name="connsiteY2" fmla="*/ 1186817 h 1186817"/>
              <a:gd name="connsiteX3" fmla="*/ 631349 w 11742916"/>
              <a:gd name="connsiteY3" fmla="*/ 707257 h 1186817"/>
              <a:gd name="connsiteX4" fmla="*/ 0 w 11742916"/>
              <a:gd name="connsiteY4" fmla="*/ 267985 h 1186817"/>
              <a:gd name="connsiteX0" fmla="*/ 0 w 11742916"/>
              <a:gd name="connsiteY0" fmla="*/ 112814 h 1031646"/>
              <a:gd name="connsiteX1" fmla="*/ 10773707 w 11742916"/>
              <a:gd name="connsiteY1" fmla="*/ 0 h 1031646"/>
              <a:gd name="connsiteX2" fmla="*/ 11742916 w 11742916"/>
              <a:gd name="connsiteY2" fmla="*/ 1031646 h 1031646"/>
              <a:gd name="connsiteX3" fmla="*/ 631349 w 11742916"/>
              <a:gd name="connsiteY3" fmla="*/ 552086 h 1031646"/>
              <a:gd name="connsiteX4" fmla="*/ 0 w 11742916"/>
              <a:gd name="connsiteY4" fmla="*/ 112814 h 1031646"/>
              <a:gd name="connsiteX0" fmla="*/ 0 w 11742916"/>
              <a:gd name="connsiteY0" fmla="*/ 922674 h 1841506"/>
              <a:gd name="connsiteX1" fmla="*/ 11370267 w 11742916"/>
              <a:gd name="connsiteY1" fmla="*/ 1 h 1841506"/>
              <a:gd name="connsiteX2" fmla="*/ 11742916 w 11742916"/>
              <a:gd name="connsiteY2" fmla="*/ 1841506 h 1841506"/>
              <a:gd name="connsiteX3" fmla="*/ 631349 w 11742916"/>
              <a:gd name="connsiteY3" fmla="*/ 1361946 h 1841506"/>
              <a:gd name="connsiteX4" fmla="*/ 0 w 11742916"/>
              <a:gd name="connsiteY4" fmla="*/ 922674 h 1841506"/>
              <a:gd name="connsiteX0" fmla="*/ 0 w 14198510"/>
              <a:gd name="connsiteY0" fmla="*/ 922673 h 1361944"/>
              <a:gd name="connsiteX1" fmla="*/ 11370267 w 14198510"/>
              <a:gd name="connsiteY1" fmla="*/ 0 h 1361944"/>
              <a:gd name="connsiteX2" fmla="*/ 14198509 w 14198510"/>
              <a:gd name="connsiteY2" fmla="*/ 896101 h 1361944"/>
              <a:gd name="connsiteX3" fmla="*/ 631349 w 14198510"/>
              <a:gd name="connsiteY3" fmla="*/ 1361945 h 1361944"/>
              <a:gd name="connsiteX4" fmla="*/ 0 w 14198510"/>
              <a:gd name="connsiteY4" fmla="*/ 922673 h 1361944"/>
              <a:gd name="connsiteX0" fmla="*/ 0 w 14198509"/>
              <a:gd name="connsiteY0" fmla="*/ 908456 h 1347729"/>
              <a:gd name="connsiteX1" fmla="*/ 11548676 w 14198509"/>
              <a:gd name="connsiteY1" fmla="*/ -1 h 1347729"/>
              <a:gd name="connsiteX2" fmla="*/ 14198509 w 14198509"/>
              <a:gd name="connsiteY2" fmla="*/ 881884 h 1347729"/>
              <a:gd name="connsiteX3" fmla="*/ 631349 w 14198509"/>
              <a:gd name="connsiteY3" fmla="*/ 1347728 h 1347729"/>
              <a:gd name="connsiteX4" fmla="*/ 0 w 14198509"/>
              <a:gd name="connsiteY4" fmla="*/ 908456 h 1347729"/>
              <a:gd name="connsiteX0" fmla="*/ 894583 w 15093092"/>
              <a:gd name="connsiteY0" fmla="*/ 908457 h 1347729"/>
              <a:gd name="connsiteX1" fmla="*/ 163 w 15093092"/>
              <a:gd name="connsiteY1" fmla="*/ 499658 h 1347729"/>
              <a:gd name="connsiteX2" fmla="*/ 12443259 w 15093092"/>
              <a:gd name="connsiteY2" fmla="*/ 0 h 1347729"/>
              <a:gd name="connsiteX3" fmla="*/ 15093092 w 15093092"/>
              <a:gd name="connsiteY3" fmla="*/ 881885 h 1347729"/>
              <a:gd name="connsiteX4" fmla="*/ 1525932 w 15093092"/>
              <a:gd name="connsiteY4" fmla="*/ 1347729 h 1347729"/>
              <a:gd name="connsiteX5" fmla="*/ 894583 w 15093092"/>
              <a:gd name="connsiteY5" fmla="*/ 908457 h 1347729"/>
              <a:gd name="connsiteX0" fmla="*/ 894583 w 15093092"/>
              <a:gd name="connsiteY0" fmla="*/ 908457 h 1222260"/>
              <a:gd name="connsiteX1" fmla="*/ 163 w 15093092"/>
              <a:gd name="connsiteY1" fmla="*/ 499658 h 1222260"/>
              <a:gd name="connsiteX2" fmla="*/ 12443259 w 15093092"/>
              <a:gd name="connsiteY2" fmla="*/ 0 h 1222260"/>
              <a:gd name="connsiteX3" fmla="*/ 15093092 w 15093092"/>
              <a:gd name="connsiteY3" fmla="*/ 881885 h 1222260"/>
              <a:gd name="connsiteX4" fmla="*/ 1711322 w 15093092"/>
              <a:gd name="connsiteY4" fmla="*/ 1222260 h 1222260"/>
              <a:gd name="connsiteX5" fmla="*/ 894583 w 15093092"/>
              <a:gd name="connsiteY5" fmla="*/ 908457 h 1222260"/>
              <a:gd name="connsiteX0" fmla="*/ 894583 w 15254556"/>
              <a:gd name="connsiteY0" fmla="*/ 1070116 h 1383919"/>
              <a:gd name="connsiteX1" fmla="*/ 163 w 15254556"/>
              <a:gd name="connsiteY1" fmla="*/ 661317 h 1383919"/>
              <a:gd name="connsiteX2" fmla="*/ 15254557 w 15254556"/>
              <a:gd name="connsiteY2" fmla="*/ -1 h 1383919"/>
              <a:gd name="connsiteX3" fmla="*/ 15093092 w 15254556"/>
              <a:gd name="connsiteY3" fmla="*/ 1043544 h 1383919"/>
              <a:gd name="connsiteX4" fmla="*/ 1711322 w 15254556"/>
              <a:gd name="connsiteY4" fmla="*/ 1383919 h 1383919"/>
              <a:gd name="connsiteX5" fmla="*/ 894583 w 15254556"/>
              <a:gd name="connsiteY5" fmla="*/ 1070116 h 1383919"/>
              <a:gd name="connsiteX0" fmla="*/ 894583 w 16227910"/>
              <a:gd name="connsiteY0" fmla="*/ 1070117 h 1383920"/>
              <a:gd name="connsiteX1" fmla="*/ 163 w 16227910"/>
              <a:gd name="connsiteY1" fmla="*/ 661318 h 1383920"/>
              <a:gd name="connsiteX2" fmla="*/ 15254557 w 16227910"/>
              <a:gd name="connsiteY2" fmla="*/ 0 h 1383920"/>
              <a:gd name="connsiteX3" fmla="*/ 16227910 w 16227910"/>
              <a:gd name="connsiteY3" fmla="*/ 671804 h 1383920"/>
              <a:gd name="connsiteX4" fmla="*/ 1711322 w 16227910"/>
              <a:gd name="connsiteY4" fmla="*/ 1383920 h 1383920"/>
              <a:gd name="connsiteX5" fmla="*/ 894583 w 16227910"/>
              <a:gd name="connsiteY5" fmla="*/ 1070117 h 1383920"/>
              <a:gd name="connsiteX0" fmla="*/ 962729 w 16296056"/>
              <a:gd name="connsiteY0" fmla="*/ 1070117 h 1383920"/>
              <a:gd name="connsiteX1" fmla="*/ 153 w 16296056"/>
              <a:gd name="connsiteY1" fmla="*/ 624014 h 1383920"/>
              <a:gd name="connsiteX2" fmla="*/ 15322703 w 16296056"/>
              <a:gd name="connsiteY2" fmla="*/ 0 h 1383920"/>
              <a:gd name="connsiteX3" fmla="*/ 16296056 w 16296056"/>
              <a:gd name="connsiteY3" fmla="*/ 671804 h 1383920"/>
              <a:gd name="connsiteX4" fmla="*/ 1779468 w 16296056"/>
              <a:gd name="connsiteY4" fmla="*/ 1383920 h 1383920"/>
              <a:gd name="connsiteX5" fmla="*/ 962729 w 16296056"/>
              <a:gd name="connsiteY5" fmla="*/ 1070117 h 1383920"/>
              <a:gd name="connsiteX0" fmla="*/ 962729 w 16296056"/>
              <a:gd name="connsiteY0" fmla="*/ 1070117 h 1304298"/>
              <a:gd name="connsiteX1" fmla="*/ 153 w 16296056"/>
              <a:gd name="connsiteY1" fmla="*/ 624014 h 1304298"/>
              <a:gd name="connsiteX2" fmla="*/ 15322703 w 16296056"/>
              <a:gd name="connsiteY2" fmla="*/ 0 h 1304298"/>
              <a:gd name="connsiteX3" fmla="*/ 16296056 w 16296056"/>
              <a:gd name="connsiteY3" fmla="*/ 671804 h 1304298"/>
              <a:gd name="connsiteX4" fmla="*/ 1460220 w 16296056"/>
              <a:gd name="connsiteY4" fmla="*/ 1304298 h 1304298"/>
              <a:gd name="connsiteX5" fmla="*/ 962729 w 16296056"/>
              <a:gd name="connsiteY5" fmla="*/ 1070117 h 1304298"/>
              <a:gd name="connsiteX0" fmla="*/ 962729 w 16510340"/>
              <a:gd name="connsiteY0" fmla="*/ 1070117 h 1304298"/>
              <a:gd name="connsiteX1" fmla="*/ 153 w 16510340"/>
              <a:gd name="connsiteY1" fmla="*/ 624014 h 1304298"/>
              <a:gd name="connsiteX2" fmla="*/ 15322703 w 16510340"/>
              <a:gd name="connsiteY2" fmla="*/ 0 h 1304298"/>
              <a:gd name="connsiteX3" fmla="*/ 16510340 w 16510340"/>
              <a:gd name="connsiteY3" fmla="*/ 864181 h 1304298"/>
              <a:gd name="connsiteX4" fmla="*/ 1460220 w 16510340"/>
              <a:gd name="connsiteY4" fmla="*/ 1304298 h 1304298"/>
              <a:gd name="connsiteX5" fmla="*/ 962729 w 16510340"/>
              <a:gd name="connsiteY5" fmla="*/ 1070117 h 1304298"/>
              <a:gd name="connsiteX0" fmla="*/ 962729 w 16510340"/>
              <a:gd name="connsiteY0" fmla="*/ 1070117 h 1304298"/>
              <a:gd name="connsiteX1" fmla="*/ 153 w 16510340"/>
              <a:gd name="connsiteY1" fmla="*/ 624014 h 1304298"/>
              <a:gd name="connsiteX2" fmla="*/ 15322703 w 16510340"/>
              <a:gd name="connsiteY2" fmla="*/ 0 h 1304298"/>
              <a:gd name="connsiteX3" fmla="*/ 16510340 w 16510340"/>
              <a:gd name="connsiteY3" fmla="*/ 864181 h 1304298"/>
              <a:gd name="connsiteX4" fmla="*/ 1460220 w 16510340"/>
              <a:gd name="connsiteY4" fmla="*/ 1304298 h 1304298"/>
              <a:gd name="connsiteX5" fmla="*/ 962729 w 16510340"/>
              <a:gd name="connsiteY5" fmla="*/ 1070117 h 1304298"/>
              <a:gd name="connsiteX0" fmla="*/ 962729 w 16391350"/>
              <a:gd name="connsiteY0" fmla="*/ 1070117 h 1304298"/>
              <a:gd name="connsiteX1" fmla="*/ 153 w 16391350"/>
              <a:gd name="connsiteY1" fmla="*/ 624014 h 1304298"/>
              <a:gd name="connsiteX2" fmla="*/ 15322703 w 16391350"/>
              <a:gd name="connsiteY2" fmla="*/ 0 h 1304298"/>
              <a:gd name="connsiteX3" fmla="*/ 16391350 w 16391350"/>
              <a:gd name="connsiteY3" fmla="*/ 773567 h 1304298"/>
              <a:gd name="connsiteX4" fmla="*/ 1460220 w 16391350"/>
              <a:gd name="connsiteY4" fmla="*/ 1304298 h 1304298"/>
              <a:gd name="connsiteX5" fmla="*/ 962729 w 16391350"/>
              <a:gd name="connsiteY5" fmla="*/ 1070117 h 1304298"/>
              <a:gd name="connsiteX0" fmla="*/ 962729 w 16391350"/>
              <a:gd name="connsiteY0" fmla="*/ 1070117 h 1304298"/>
              <a:gd name="connsiteX1" fmla="*/ 153 w 16391350"/>
              <a:gd name="connsiteY1" fmla="*/ 624014 h 1304298"/>
              <a:gd name="connsiteX2" fmla="*/ 15322703 w 16391350"/>
              <a:gd name="connsiteY2" fmla="*/ 0 h 1304298"/>
              <a:gd name="connsiteX3" fmla="*/ 16391350 w 16391350"/>
              <a:gd name="connsiteY3" fmla="*/ 773567 h 1304298"/>
              <a:gd name="connsiteX4" fmla="*/ 1460220 w 16391350"/>
              <a:gd name="connsiteY4" fmla="*/ 1304298 h 1304298"/>
              <a:gd name="connsiteX5" fmla="*/ 962729 w 16391350"/>
              <a:gd name="connsiteY5" fmla="*/ 1070117 h 1304298"/>
              <a:gd name="connsiteX0" fmla="*/ 962729 w 16418453"/>
              <a:gd name="connsiteY0" fmla="*/ 1070117 h 1304298"/>
              <a:gd name="connsiteX1" fmla="*/ 153 w 16418453"/>
              <a:gd name="connsiteY1" fmla="*/ 624014 h 1304298"/>
              <a:gd name="connsiteX2" fmla="*/ 15322703 w 16418453"/>
              <a:gd name="connsiteY2" fmla="*/ 0 h 1304298"/>
              <a:gd name="connsiteX3" fmla="*/ 16418454 w 16418453"/>
              <a:gd name="connsiteY3" fmla="*/ 795198 h 1304298"/>
              <a:gd name="connsiteX4" fmla="*/ 1460220 w 16418453"/>
              <a:gd name="connsiteY4" fmla="*/ 1304298 h 1304298"/>
              <a:gd name="connsiteX5" fmla="*/ 962729 w 16418453"/>
              <a:gd name="connsiteY5" fmla="*/ 1070117 h 1304298"/>
              <a:gd name="connsiteX0" fmla="*/ 962729 w 16418454"/>
              <a:gd name="connsiteY0" fmla="*/ 1070117 h 1304298"/>
              <a:gd name="connsiteX1" fmla="*/ 153 w 16418454"/>
              <a:gd name="connsiteY1" fmla="*/ 624014 h 1304298"/>
              <a:gd name="connsiteX2" fmla="*/ 15322703 w 16418454"/>
              <a:gd name="connsiteY2" fmla="*/ 0 h 1304298"/>
              <a:gd name="connsiteX3" fmla="*/ 16418454 w 16418454"/>
              <a:gd name="connsiteY3" fmla="*/ 795198 h 1304298"/>
              <a:gd name="connsiteX4" fmla="*/ 1460220 w 16418454"/>
              <a:gd name="connsiteY4" fmla="*/ 1304298 h 1304298"/>
              <a:gd name="connsiteX5" fmla="*/ 962729 w 16418454"/>
              <a:gd name="connsiteY5" fmla="*/ 1070117 h 1304298"/>
              <a:gd name="connsiteX0" fmla="*/ 962729 w 16418454"/>
              <a:gd name="connsiteY0" fmla="*/ 1070117 h 1304298"/>
              <a:gd name="connsiteX1" fmla="*/ 153 w 16418454"/>
              <a:gd name="connsiteY1" fmla="*/ 624014 h 1304298"/>
              <a:gd name="connsiteX2" fmla="*/ 15322703 w 16418454"/>
              <a:gd name="connsiteY2" fmla="*/ 0 h 1304298"/>
              <a:gd name="connsiteX3" fmla="*/ 16418454 w 16418454"/>
              <a:gd name="connsiteY3" fmla="*/ 795198 h 1304298"/>
              <a:gd name="connsiteX4" fmla="*/ 1460220 w 16418454"/>
              <a:gd name="connsiteY4" fmla="*/ 1304298 h 1304298"/>
              <a:gd name="connsiteX5" fmla="*/ 962729 w 16418454"/>
              <a:gd name="connsiteY5" fmla="*/ 1070117 h 1304298"/>
              <a:gd name="connsiteX0" fmla="*/ 962729 w 16418454"/>
              <a:gd name="connsiteY0" fmla="*/ 1070117 h 1304298"/>
              <a:gd name="connsiteX1" fmla="*/ 153 w 16418454"/>
              <a:gd name="connsiteY1" fmla="*/ 624014 h 1304298"/>
              <a:gd name="connsiteX2" fmla="*/ 15322703 w 16418454"/>
              <a:gd name="connsiteY2" fmla="*/ 0 h 1304298"/>
              <a:gd name="connsiteX3" fmla="*/ 16418454 w 16418454"/>
              <a:gd name="connsiteY3" fmla="*/ 795198 h 1304298"/>
              <a:gd name="connsiteX4" fmla="*/ 1460220 w 16418454"/>
              <a:gd name="connsiteY4" fmla="*/ 1304298 h 1304298"/>
              <a:gd name="connsiteX5" fmla="*/ 962729 w 16418454"/>
              <a:gd name="connsiteY5" fmla="*/ 1070117 h 1304298"/>
              <a:gd name="connsiteX0" fmla="*/ 962729 w 16418454"/>
              <a:gd name="connsiteY0" fmla="*/ 1070117 h 1304298"/>
              <a:gd name="connsiteX1" fmla="*/ 153 w 16418454"/>
              <a:gd name="connsiteY1" fmla="*/ 624014 h 1304298"/>
              <a:gd name="connsiteX2" fmla="*/ 15322703 w 16418454"/>
              <a:gd name="connsiteY2" fmla="*/ 0 h 1304298"/>
              <a:gd name="connsiteX3" fmla="*/ 16418454 w 16418454"/>
              <a:gd name="connsiteY3" fmla="*/ 795198 h 1304298"/>
              <a:gd name="connsiteX4" fmla="*/ 1460220 w 16418454"/>
              <a:gd name="connsiteY4" fmla="*/ 1304298 h 1304298"/>
              <a:gd name="connsiteX5" fmla="*/ 962729 w 16418454"/>
              <a:gd name="connsiteY5" fmla="*/ 1070117 h 1304298"/>
              <a:gd name="connsiteX0" fmla="*/ 962729 w 16418454"/>
              <a:gd name="connsiteY0" fmla="*/ 1070117 h 1087316"/>
              <a:gd name="connsiteX1" fmla="*/ 153 w 16418454"/>
              <a:gd name="connsiteY1" fmla="*/ 624014 h 1087316"/>
              <a:gd name="connsiteX2" fmla="*/ 15322703 w 16418454"/>
              <a:gd name="connsiteY2" fmla="*/ 0 h 1087316"/>
              <a:gd name="connsiteX3" fmla="*/ 16418454 w 16418454"/>
              <a:gd name="connsiteY3" fmla="*/ 795198 h 1087316"/>
              <a:gd name="connsiteX4" fmla="*/ 959850 w 16418454"/>
              <a:gd name="connsiteY4" fmla="*/ 1087316 h 1087316"/>
              <a:gd name="connsiteX5" fmla="*/ 962729 w 16418454"/>
              <a:gd name="connsiteY5" fmla="*/ 1070117 h 1087316"/>
              <a:gd name="connsiteX0" fmla="*/ 649466 w 16418522"/>
              <a:gd name="connsiteY0" fmla="*/ 920948 h 1087316"/>
              <a:gd name="connsiteX1" fmla="*/ 221 w 16418522"/>
              <a:gd name="connsiteY1" fmla="*/ 624014 h 1087316"/>
              <a:gd name="connsiteX2" fmla="*/ 15322771 w 16418522"/>
              <a:gd name="connsiteY2" fmla="*/ 0 h 1087316"/>
              <a:gd name="connsiteX3" fmla="*/ 16418522 w 16418522"/>
              <a:gd name="connsiteY3" fmla="*/ 795198 h 1087316"/>
              <a:gd name="connsiteX4" fmla="*/ 959918 w 16418522"/>
              <a:gd name="connsiteY4" fmla="*/ 1087316 h 1087316"/>
              <a:gd name="connsiteX5" fmla="*/ 649466 w 16418522"/>
              <a:gd name="connsiteY5" fmla="*/ 920948 h 1087316"/>
              <a:gd name="connsiteX0" fmla="*/ 649466 w 16418522"/>
              <a:gd name="connsiteY0" fmla="*/ 920948 h 957910"/>
              <a:gd name="connsiteX1" fmla="*/ 221 w 16418522"/>
              <a:gd name="connsiteY1" fmla="*/ 624014 h 957910"/>
              <a:gd name="connsiteX2" fmla="*/ 15322771 w 16418522"/>
              <a:gd name="connsiteY2" fmla="*/ 0 h 957910"/>
              <a:gd name="connsiteX3" fmla="*/ 16418522 w 16418522"/>
              <a:gd name="connsiteY3" fmla="*/ 795198 h 957910"/>
              <a:gd name="connsiteX4" fmla="*/ 870530 w 16418522"/>
              <a:gd name="connsiteY4" fmla="*/ 957910 h 957910"/>
              <a:gd name="connsiteX5" fmla="*/ 649466 w 16418522"/>
              <a:gd name="connsiteY5" fmla="*/ 920948 h 957910"/>
              <a:gd name="connsiteX0" fmla="*/ 690973 w 16418511"/>
              <a:gd name="connsiteY0" fmla="*/ 866891 h 957910"/>
              <a:gd name="connsiteX1" fmla="*/ 210 w 16418511"/>
              <a:gd name="connsiteY1" fmla="*/ 624014 h 957910"/>
              <a:gd name="connsiteX2" fmla="*/ 15322760 w 16418511"/>
              <a:gd name="connsiteY2" fmla="*/ 0 h 957910"/>
              <a:gd name="connsiteX3" fmla="*/ 16418511 w 16418511"/>
              <a:gd name="connsiteY3" fmla="*/ 795198 h 957910"/>
              <a:gd name="connsiteX4" fmla="*/ 870519 w 16418511"/>
              <a:gd name="connsiteY4" fmla="*/ 957910 h 957910"/>
              <a:gd name="connsiteX5" fmla="*/ 690973 w 16418511"/>
              <a:gd name="connsiteY5" fmla="*/ 866891 h 957910"/>
              <a:gd name="connsiteX0" fmla="*/ 690973 w 16418511"/>
              <a:gd name="connsiteY0" fmla="*/ 866891 h 933885"/>
              <a:gd name="connsiteX1" fmla="*/ 210 w 16418511"/>
              <a:gd name="connsiteY1" fmla="*/ 624014 h 933885"/>
              <a:gd name="connsiteX2" fmla="*/ 15322760 w 16418511"/>
              <a:gd name="connsiteY2" fmla="*/ 0 h 933885"/>
              <a:gd name="connsiteX3" fmla="*/ 16418511 w 16418511"/>
              <a:gd name="connsiteY3" fmla="*/ 795198 h 933885"/>
              <a:gd name="connsiteX4" fmla="*/ 888971 w 16418511"/>
              <a:gd name="connsiteY4" fmla="*/ 933885 h 933885"/>
              <a:gd name="connsiteX5" fmla="*/ 690973 w 16418511"/>
              <a:gd name="connsiteY5" fmla="*/ 866891 h 933885"/>
              <a:gd name="connsiteX0" fmla="*/ 690973 w 16418511"/>
              <a:gd name="connsiteY0" fmla="*/ 866891 h 933885"/>
              <a:gd name="connsiteX1" fmla="*/ 210 w 16418511"/>
              <a:gd name="connsiteY1" fmla="*/ 624014 h 933885"/>
              <a:gd name="connsiteX2" fmla="*/ 15322760 w 16418511"/>
              <a:gd name="connsiteY2" fmla="*/ 0 h 933885"/>
              <a:gd name="connsiteX3" fmla="*/ 16418511 w 16418511"/>
              <a:gd name="connsiteY3" fmla="*/ 795198 h 933885"/>
              <a:gd name="connsiteX4" fmla="*/ 15836603 w 16418511"/>
              <a:gd name="connsiteY4" fmla="*/ 715148 h 933885"/>
              <a:gd name="connsiteX5" fmla="*/ 888971 w 16418511"/>
              <a:gd name="connsiteY5" fmla="*/ 933885 h 933885"/>
              <a:gd name="connsiteX6" fmla="*/ 690973 w 16418511"/>
              <a:gd name="connsiteY6" fmla="*/ 866891 h 933885"/>
              <a:gd name="connsiteX0" fmla="*/ 690973 w 15841982"/>
              <a:gd name="connsiteY0" fmla="*/ 866891 h 933885"/>
              <a:gd name="connsiteX1" fmla="*/ 210 w 15841982"/>
              <a:gd name="connsiteY1" fmla="*/ 624014 h 933885"/>
              <a:gd name="connsiteX2" fmla="*/ 15322760 w 15841982"/>
              <a:gd name="connsiteY2" fmla="*/ 0 h 933885"/>
              <a:gd name="connsiteX3" fmla="*/ 15824335 w 15841982"/>
              <a:gd name="connsiteY3" fmla="*/ 569264 h 933885"/>
              <a:gd name="connsiteX4" fmla="*/ 15836603 w 15841982"/>
              <a:gd name="connsiteY4" fmla="*/ 715148 h 933885"/>
              <a:gd name="connsiteX5" fmla="*/ 888971 w 15841982"/>
              <a:gd name="connsiteY5" fmla="*/ 933885 h 933885"/>
              <a:gd name="connsiteX6" fmla="*/ 690973 w 15841982"/>
              <a:gd name="connsiteY6" fmla="*/ 866891 h 933885"/>
              <a:gd name="connsiteX0" fmla="*/ 924485 w 16075494"/>
              <a:gd name="connsiteY0" fmla="*/ 866891 h 933885"/>
              <a:gd name="connsiteX1" fmla="*/ 158 w 16075494"/>
              <a:gd name="connsiteY1" fmla="*/ 387372 h 933885"/>
              <a:gd name="connsiteX2" fmla="*/ 15556272 w 16075494"/>
              <a:gd name="connsiteY2" fmla="*/ 0 h 933885"/>
              <a:gd name="connsiteX3" fmla="*/ 16057847 w 16075494"/>
              <a:gd name="connsiteY3" fmla="*/ 569264 h 933885"/>
              <a:gd name="connsiteX4" fmla="*/ 16070115 w 16075494"/>
              <a:gd name="connsiteY4" fmla="*/ 715148 h 933885"/>
              <a:gd name="connsiteX5" fmla="*/ 1122483 w 16075494"/>
              <a:gd name="connsiteY5" fmla="*/ 933885 h 933885"/>
              <a:gd name="connsiteX6" fmla="*/ 924485 w 16075494"/>
              <a:gd name="connsiteY6" fmla="*/ 866891 h 933885"/>
              <a:gd name="connsiteX0" fmla="*/ 924485 w 16075494"/>
              <a:gd name="connsiteY0" fmla="*/ 866891 h 866891"/>
              <a:gd name="connsiteX1" fmla="*/ 158 w 16075494"/>
              <a:gd name="connsiteY1" fmla="*/ 387372 h 866891"/>
              <a:gd name="connsiteX2" fmla="*/ 15556272 w 16075494"/>
              <a:gd name="connsiteY2" fmla="*/ 0 h 866891"/>
              <a:gd name="connsiteX3" fmla="*/ 16057847 w 16075494"/>
              <a:gd name="connsiteY3" fmla="*/ 569264 h 866891"/>
              <a:gd name="connsiteX4" fmla="*/ 16070115 w 16075494"/>
              <a:gd name="connsiteY4" fmla="*/ 715148 h 866891"/>
              <a:gd name="connsiteX5" fmla="*/ 1023095 w 16075494"/>
              <a:gd name="connsiteY5" fmla="*/ 751953 h 866891"/>
              <a:gd name="connsiteX6" fmla="*/ 924485 w 16075494"/>
              <a:gd name="connsiteY6" fmla="*/ 866891 h 866891"/>
              <a:gd name="connsiteX0" fmla="*/ 821274 w 16075513"/>
              <a:gd name="connsiteY0" fmla="*/ 755505 h 755505"/>
              <a:gd name="connsiteX1" fmla="*/ 177 w 16075513"/>
              <a:gd name="connsiteY1" fmla="*/ 387372 h 755505"/>
              <a:gd name="connsiteX2" fmla="*/ 15556291 w 16075513"/>
              <a:gd name="connsiteY2" fmla="*/ 0 h 755505"/>
              <a:gd name="connsiteX3" fmla="*/ 16057866 w 16075513"/>
              <a:gd name="connsiteY3" fmla="*/ 569264 h 755505"/>
              <a:gd name="connsiteX4" fmla="*/ 16070134 w 16075513"/>
              <a:gd name="connsiteY4" fmla="*/ 715148 h 755505"/>
              <a:gd name="connsiteX5" fmla="*/ 1023114 w 16075513"/>
              <a:gd name="connsiteY5" fmla="*/ 751953 h 755505"/>
              <a:gd name="connsiteX6" fmla="*/ 821274 w 16075513"/>
              <a:gd name="connsiteY6" fmla="*/ 755505 h 755505"/>
              <a:gd name="connsiteX0" fmla="*/ 821274 w 16057866"/>
              <a:gd name="connsiteY0" fmla="*/ 755505 h 755505"/>
              <a:gd name="connsiteX1" fmla="*/ 177 w 16057866"/>
              <a:gd name="connsiteY1" fmla="*/ 387372 h 755505"/>
              <a:gd name="connsiteX2" fmla="*/ 15556291 w 16057866"/>
              <a:gd name="connsiteY2" fmla="*/ 0 h 755505"/>
              <a:gd name="connsiteX3" fmla="*/ 16057866 w 16057866"/>
              <a:gd name="connsiteY3" fmla="*/ 569264 h 755505"/>
              <a:gd name="connsiteX4" fmla="*/ 15650700 w 16057866"/>
              <a:gd name="connsiteY4" fmla="*/ 704123 h 755505"/>
              <a:gd name="connsiteX5" fmla="*/ 1023114 w 16057866"/>
              <a:gd name="connsiteY5" fmla="*/ 751953 h 755505"/>
              <a:gd name="connsiteX6" fmla="*/ 821274 w 16057866"/>
              <a:gd name="connsiteY6" fmla="*/ 755505 h 755505"/>
              <a:gd name="connsiteX0" fmla="*/ 821274 w 15734157"/>
              <a:gd name="connsiteY0" fmla="*/ 755505 h 755505"/>
              <a:gd name="connsiteX1" fmla="*/ 177 w 15734157"/>
              <a:gd name="connsiteY1" fmla="*/ 387372 h 755505"/>
              <a:gd name="connsiteX2" fmla="*/ 15556291 w 15734157"/>
              <a:gd name="connsiteY2" fmla="*/ 0 h 755505"/>
              <a:gd name="connsiteX3" fmla="*/ 15734157 w 15734157"/>
              <a:gd name="connsiteY3" fmla="*/ 531920 h 755505"/>
              <a:gd name="connsiteX4" fmla="*/ 15650700 w 15734157"/>
              <a:gd name="connsiteY4" fmla="*/ 704123 h 755505"/>
              <a:gd name="connsiteX5" fmla="*/ 1023114 w 15734157"/>
              <a:gd name="connsiteY5" fmla="*/ 751953 h 755505"/>
              <a:gd name="connsiteX6" fmla="*/ 821274 w 15734157"/>
              <a:gd name="connsiteY6" fmla="*/ 755505 h 755505"/>
              <a:gd name="connsiteX0" fmla="*/ 821274 w 16622383"/>
              <a:gd name="connsiteY0" fmla="*/ 809717 h 809717"/>
              <a:gd name="connsiteX1" fmla="*/ 177 w 16622383"/>
              <a:gd name="connsiteY1" fmla="*/ 441584 h 809717"/>
              <a:gd name="connsiteX2" fmla="*/ 15556291 w 16622383"/>
              <a:gd name="connsiteY2" fmla="*/ 54212 h 809717"/>
              <a:gd name="connsiteX3" fmla="*/ 15219510 w 16622383"/>
              <a:gd name="connsiteY3" fmla="*/ 58016 h 809717"/>
              <a:gd name="connsiteX4" fmla="*/ 15734157 w 16622383"/>
              <a:gd name="connsiteY4" fmla="*/ 586132 h 809717"/>
              <a:gd name="connsiteX5" fmla="*/ 15650700 w 16622383"/>
              <a:gd name="connsiteY5" fmla="*/ 758335 h 809717"/>
              <a:gd name="connsiteX6" fmla="*/ 1023114 w 16622383"/>
              <a:gd name="connsiteY6" fmla="*/ 806165 h 809717"/>
              <a:gd name="connsiteX7" fmla="*/ 821274 w 16622383"/>
              <a:gd name="connsiteY7" fmla="*/ 809717 h 809717"/>
              <a:gd name="connsiteX0" fmla="*/ 821274 w 16727873"/>
              <a:gd name="connsiteY0" fmla="*/ 796015 h 796015"/>
              <a:gd name="connsiteX1" fmla="*/ 177 w 16727873"/>
              <a:gd name="connsiteY1" fmla="*/ 427882 h 796015"/>
              <a:gd name="connsiteX2" fmla="*/ 15556291 w 16727873"/>
              <a:gd name="connsiteY2" fmla="*/ 40510 h 796015"/>
              <a:gd name="connsiteX3" fmla="*/ 15286210 w 16727873"/>
              <a:gd name="connsiteY3" fmla="*/ 39399 h 796015"/>
              <a:gd name="connsiteX4" fmla="*/ 15219510 w 16727873"/>
              <a:gd name="connsiteY4" fmla="*/ 44314 h 796015"/>
              <a:gd name="connsiteX5" fmla="*/ 15734157 w 16727873"/>
              <a:gd name="connsiteY5" fmla="*/ 572430 h 796015"/>
              <a:gd name="connsiteX6" fmla="*/ 15650700 w 16727873"/>
              <a:gd name="connsiteY6" fmla="*/ 744633 h 796015"/>
              <a:gd name="connsiteX7" fmla="*/ 1023114 w 16727873"/>
              <a:gd name="connsiteY7" fmla="*/ 792463 h 796015"/>
              <a:gd name="connsiteX8" fmla="*/ 821274 w 16727873"/>
              <a:gd name="connsiteY8" fmla="*/ 796015 h 796015"/>
              <a:gd name="connsiteX0" fmla="*/ 1369609 w 17276208"/>
              <a:gd name="connsiteY0" fmla="*/ 796015 h 796015"/>
              <a:gd name="connsiteX1" fmla="*/ 108 w 17276208"/>
              <a:gd name="connsiteY1" fmla="*/ 425924 h 796015"/>
              <a:gd name="connsiteX2" fmla="*/ 16104626 w 17276208"/>
              <a:gd name="connsiteY2" fmla="*/ 40510 h 796015"/>
              <a:gd name="connsiteX3" fmla="*/ 15834545 w 17276208"/>
              <a:gd name="connsiteY3" fmla="*/ 39399 h 796015"/>
              <a:gd name="connsiteX4" fmla="*/ 15767845 w 17276208"/>
              <a:gd name="connsiteY4" fmla="*/ 44314 h 796015"/>
              <a:gd name="connsiteX5" fmla="*/ 16282492 w 17276208"/>
              <a:gd name="connsiteY5" fmla="*/ 572430 h 796015"/>
              <a:gd name="connsiteX6" fmla="*/ 16199035 w 17276208"/>
              <a:gd name="connsiteY6" fmla="*/ 744633 h 796015"/>
              <a:gd name="connsiteX7" fmla="*/ 1571449 w 17276208"/>
              <a:gd name="connsiteY7" fmla="*/ 792463 h 796015"/>
              <a:gd name="connsiteX8" fmla="*/ 1369609 w 17276208"/>
              <a:gd name="connsiteY8" fmla="*/ 796015 h 796015"/>
              <a:gd name="connsiteX0" fmla="*/ 1342810 w 17276209"/>
              <a:gd name="connsiteY0" fmla="*/ 796779 h 796779"/>
              <a:gd name="connsiteX1" fmla="*/ 109 w 17276209"/>
              <a:gd name="connsiteY1" fmla="*/ 425924 h 796779"/>
              <a:gd name="connsiteX2" fmla="*/ 16104627 w 17276209"/>
              <a:gd name="connsiteY2" fmla="*/ 40510 h 796779"/>
              <a:gd name="connsiteX3" fmla="*/ 15834546 w 17276209"/>
              <a:gd name="connsiteY3" fmla="*/ 39399 h 796779"/>
              <a:gd name="connsiteX4" fmla="*/ 15767846 w 17276209"/>
              <a:gd name="connsiteY4" fmla="*/ 44314 h 796779"/>
              <a:gd name="connsiteX5" fmla="*/ 16282493 w 17276209"/>
              <a:gd name="connsiteY5" fmla="*/ 572430 h 796779"/>
              <a:gd name="connsiteX6" fmla="*/ 16199036 w 17276209"/>
              <a:gd name="connsiteY6" fmla="*/ 744633 h 796779"/>
              <a:gd name="connsiteX7" fmla="*/ 1571450 w 17276209"/>
              <a:gd name="connsiteY7" fmla="*/ 792463 h 796779"/>
              <a:gd name="connsiteX8" fmla="*/ 1342810 w 17276209"/>
              <a:gd name="connsiteY8" fmla="*/ 796779 h 796779"/>
              <a:gd name="connsiteX0" fmla="*/ 1342811 w 17276210"/>
              <a:gd name="connsiteY0" fmla="*/ 796779 h 796779"/>
              <a:gd name="connsiteX1" fmla="*/ 110 w 17276210"/>
              <a:gd name="connsiteY1" fmla="*/ 425924 h 796779"/>
              <a:gd name="connsiteX2" fmla="*/ 16104628 w 17276210"/>
              <a:gd name="connsiteY2" fmla="*/ 40510 h 796779"/>
              <a:gd name="connsiteX3" fmla="*/ 15834547 w 17276210"/>
              <a:gd name="connsiteY3" fmla="*/ 39399 h 796779"/>
              <a:gd name="connsiteX4" fmla="*/ 15767847 w 17276210"/>
              <a:gd name="connsiteY4" fmla="*/ 44314 h 796779"/>
              <a:gd name="connsiteX5" fmla="*/ 16282494 w 17276210"/>
              <a:gd name="connsiteY5" fmla="*/ 572430 h 796779"/>
              <a:gd name="connsiteX6" fmla="*/ 16199037 w 17276210"/>
              <a:gd name="connsiteY6" fmla="*/ 744633 h 796779"/>
              <a:gd name="connsiteX7" fmla="*/ 3644069 w 17276210"/>
              <a:gd name="connsiteY7" fmla="*/ 771469 h 796779"/>
              <a:gd name="connsiteX8" fmla="*/ 1342811 w 17276210"/>
              <a:gd name="connsiteY8" fmla="*/ 796779 h 796779"/>
              <a:gd name="connsiteX0" fmla="*/ 3076565 w 17276149"/>
              <a:gd name="connsiteY0" fmla="*/ 773714 h 773714"/>
              <a:gd name="connsiteX1" fmla="*/ 49 w 17276149"/>
              <a:gd name="connsiteY1" fmla="*/ 425924 h 773714"/>
              <a:gd name="connsiteX2" fmla="*/ 16104567 w 17276149"/>
              <a:gd name="connsiteY2" fmla="*/ 40510 h 773714"/>
              <a:gd name="connsiteX3" fmla="*/ 15834486 w 17276149"/>
              <a:gd name="connsiteY3" fmla="*/ 39399 h 773714"/>
              <a:gd name="connsiteX4" fmla="*/ 15767786 w 17276149"/>
              <a:gd name="connsiteY4" fmla="*/ 44314 h 773714"/>
              <a:gd name="connsiteX5" fmla="*/ 16282433 w 17276149"/>
              <a:gd name="connsiteY5" fmla="*/ 572430 h 773714"/>
              <a:gd name="connsiteX6" fmla="*/ 16198976 w 17276149"/>
              <a:gd name="connsiteY6" fmla="*/ 744633 h 773714"/>
              <a:gd name="connsiteX7" fmla="*/ 3644008 w 17276149"/>
              <a:gd name="connsiteY7" fmla="*/ 771469 h 773714"/>
              <a:gd name="connsiteX8" fmla="*/ 3076565 w 17276149"/>
              <a:gd name="connsiteY8" fmla="*/ 773714 h 773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276149" h="773714">
                <a:moveTo>
                  <a:pt x="3076565" y="773714"/>
                </a:moveTo>
                <a:cubicBezTo>
                  <a:pt x="3090817" y="772834"/>
                  <a:pt x="-14203" y="426804"/>
                  <a:pt x="49" y="425924"/>
                </a:cubicBezTo>
                <a:lnTo>
                  <a:pt x="16104567" y="40510"/>
                </a:lnTo>
                <a:cubicBezTo>
                  <a:pt x="18864134" y="-32485"/>
                  <a:pt x="15890616" y="38765"/>
                  <a:pt x="15834486" y="39399"/>
                </a:cubicBezTo>
                <a:cubicBezTo>
                  <a:pt x="15778356" y="40033"/>
                  <a:pt x="15905023" y="-52772"/>
                  <a:pt x="15767786" y="44314"/>
                </a:cubicBezTo>
                <a:cubicBezTo>
                  <a:pt x="15630549" y="141400"/>
                  <a:pt x="16268588" y="459368"/>
                  <a:pt x="16282433" y="572430"/>
                </a:cubicBezTo>
                <a:cubicBezTo>
                  <a:pt x="16259801" y="573919"/>
                  <a:pt x="16221608" y="743144"/>
                  <a:pt x="16198976" y="744633"/>
                </a:cubicBezTo>
                <a:lnTo>
                  <a:pt x="3644008" y="771469"/>
                </a:lnTo>
                <a:lnTo>
                  <a:pt x="3076565" y="773714"/>
                </a:lnTo>
                <a:close/>
              </a:path>
            </a:pathLst>
          </a:custGeo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20083450">
            <a:off x="4930218" y="2871692"/>
            <a:ext cx="6595109" cy="799313"/>
          </a:xfrm>
          <a:prstGeom prst="rect">
            <a:avLst/>
          </a:prstGeom>
        </p:spPr>
        <p:txBody>
          <a:bodyPr>
            <a:prstTxWarp prst="textFadeLeft">
              <a:avLst/>
            </a:prstTxWarp>
            <a:spAutoFit/>
          </a:bodyPr>
          <a:lstStyle/>
          <a:p>
            <a:r>
              <a:rPr lang="ru-RU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проблемы в социализации </a:t>
            </a:r>
            <a:r>
              <a:rPr lang="ru-RU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молодого </a:t>
            </a:r>
            <a:r>
              <a:rPr lang="ru-RU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поколения</a:t>
            </a:r>
            <a:endParaRPr lang="ru-RU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2726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4370" y="2267780"/>
            <a:ext cx="467468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Решающим фактором профилактики и коррекции девиантного поведения является педагогически управляемая социально-культурная среда, выступающая для подростка важнейшим условием социализации и пространством личностного развития.</a:t>
            </a:r>
            <a:endParaRPr lang="ru-RU" sz="2000" dirty="0">
              <a:ln w="3175" cmpd="sng">
                <a:noFill/>
              </a:ln>
              <a:solidFill>
                <a:schemeClr val="accent3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383" y="1835132"/>
            <a:ext cx="6204857" cy="312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904" b="6700"/>
          <a:stretch/>
        </p:blipFill>
        <p:spPr bwMode="auto">
          <a:xfrm>
            <a:off x="7257129" y="2155965"/>
            <a:ext cx="3229880" cy="21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693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3082" y="1372205"/>
            <a:ext cx="5335077" cy="13716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Виды </a:t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отклоняющего поведения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101" y="2984091"/>
            <a:ext cx="3832779" cy="3123004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1581495" y="3815335"/>
            <a:ext cx="2707665" cy="428060"/>
            <a:chOff x="1581495" y="3799007"/>
            <a:chExt cx="2707665" cy="428060"/>
          </a:xfrm>
        </p:grpSpPr>
        <p:pic>
          <p:nvPicPr>
            <p:cNvPr id="8" name="Picture 2" descr="Картинки по запросу галочки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1495" y="3799007"/>
              <a:ext cx="397723" cy="397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Прямоугольник 8"/>
            <p:cNvSpPr/>
            <p:nvPr/>
          </p:nvSpPr>
          <p:spPr>
            <a:xfrm rot="21596113">
              <a:off x="2033819" y="3826957"/>
              <a:ext cx="225534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dirty="0"/>
                <a:t>девиантное</a:t>
              </a: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1543406" y="4319190"/>
            <a:ext cx="2691552" cy="775756"/>
            <a:chOff x="1543406" y="4196730"/>
            <a:chExt cx="2691552" cy="775756"/>
          </a:xfrm>
        </p:grpSpPr>
        <p:pic>
          <p:nvPicPr>
            <p:cNvPr id="10" name="Picture 2" descr="Картинки по запросу галочки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3406" y="4196730"/>
              <a:ext cx="397723" cy="397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Прямоугольник 10"/>
            <p:cNvSpPr/>
            <p:nvPr/>
          </p:nvSpPr>
          <p:spPr>
            <a:xfrm rot="21596113">
              <a:off x="1979617" y="4264600"/>
              <a:ext cx="225534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dirty="0" err="1"/>
                <a:t>делинквентное</a:t>
              </a:r>
              <a:r>
                <a:rPr lang="ru-RU" sz="2000" dirty="0"/>
                <a:t> (противоправное)</a:t>
              </a: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1543407" y="5083487"/>
            <a:ext cx="2672507" cy="751667"/>
            <a:chOff x="1543407" y="4887551"/>
            <a:chExt cx="2672507" cy="751667"/>
          </a:xfrm>
        </p:grpSpPr>
        <p:pic>
          <p:nvPicPr>
            <p:cNvPr id="12" name="Picture 2" descr="Картинки по запросу галочки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3407" y="4887551"/>
              <a:ext cx="397723" cy="397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Прямоугольник 12"/>
            <p:cNvSpPr/>
            <p:nvPr/>
          </p:nvSpPr>
          <p:spPr>
            <a:xfrm rot="21596113">
              <a:off x="1960573" y="4931332"/>
              <a:ext cx="225534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000" dirty="0"/>
                <a:t>криминальное (преступное)</a:t>
              </a:r>
            </a:p>
          </p:txBody>
        </p:sp>
      </p:grpSp>
      <p:pic>
        <p:nvPicPr>
          <p:cNvPr id="9220" name="Picture 4" descr="Картинки по запросу подростки драк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839" y="3796564"/>
            <a:ext cx="2365359" cy="17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Картинки по запросу драка тен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91018">
            <a:off x="6299153" y="1672865"/>
            <a:ext cx="3472996" cy="1907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3229">
            <a:off x="8567957" y="2300730"/>
            <a:ext cx="2860149" cy="183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40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1" y="1388534"/>
            <a:ext cx="5053692" cy="13716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Девиантное поведение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17361" y="3074693"/>
            <a:ext cx="45884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n w="3175" cmpd="sng">
                  <a:noFill/>
                </a:ln>
              </a:rPr>
              <a:t>общественное </a:t>
            </a:r>
            <a:r>
              <a:rPr lang="ru-RU" sz="2000" dirty="0">
                <a:ln w="3175" cmpd="sng">
                  <a:noFill/>
                </a:ln>
              </a:rPr>
              <a:t>поведение, которое отклоняется по своим мотивам, ценностным ориентациям и результатам от принятых в данном </a:t>
            </a:r>
            <a:r>
              <a:rPr lang="ru-RU" sz="2000" dirty="0" smtClean="0">
                <a:ln w="3175" cmpd="sng">
                  <a:noFill/>
                </a:ln>
              </a:rPr>
              <a:t>обществе </a:t>
            </a:r>
            <a:r>
              <a:rPr lang="ru-RU" sz="2000" dirty="0">
                <a:ln w="3175" cmpd="sng">
                  <a:noFill/>
                </a:ln>
              </a:rPr>
              <a:t>норм, ценностей, идеалов, т. е. нормативных </a:t>
            </a:r>
            <a:r>
              <a:rPr lang="ru-RU" sz="2000" dirty="0" smtClean="0">
                <a:ln w="3175" cmpd="sng">
                  <a:noFill/>
                </a:ln>
              </a:rPr>
              <a:t>стандартов.</a:t>
            </a:r>
            <a:endParaRPr lang="ru-RU" sz="2000" dirty="0">
              <a:ln w="3175" cmpd="sng">
                <a:noFill/>
              </a:ln>
            </a:endParaRPr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692" y="1835132"/>
            <a:ext cx="6204857" cy="312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D:\МАРИНА\Марина\1\Девиант\chld3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399" y="2173849"/>
            <a:ext cx="3276000" cy="221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336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2903" y="2451455"/>
            <a:ext cx="491538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По теории </a:t>
            </a:r>
            <a:r>
              <a:rPr lang="ru-RU" sz="2000" dirty="0"/>
              <a:t>аномии (состояния беззакония) Р. Мертона, девиантное поведение возникает прежде всего тогда, когда общественно принимаемые и задаваемые ценности не могут быть достигнуты некоторой частью этого общества. </a:t>
            </a:r>
          </a:p>
        </p:txBody>
      </p:sp>
      <p:pic>
        <p:nvPicPr>
          <p:cNvPr id="5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807" y="1835132"/>
            <a:ext cx="6204857" cy="312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979714" y="2199983"/>
            <a:ext cx="3276000" cy="2196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Картинки по запросу подрастковая завис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567" y="2528278"/>
            <a:ext cx="2996293" cy="1816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60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32705" y="1224641"/>
            <a:ext cx="4735285" cy="1584477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Признаки </a:t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девиантного 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поведения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119006" y="671691"/>
            <a:ext cx="654775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AutoNum type="arabicPeriod"/>
            </a:pPr>
            <a:r>
              <a:rPr lang="ru-RU" b="1" dirty="0" smtClean="0"/>
              <a:t>Отклонение </a:t>
            </a:r>
            <a:r>
              <a:rPr lang="ru-RU" b="1" dirty="0"/>
              <a:t>от социальных стандартов. </a:t>
            </a:r>
            <a:endParaRPr lang="ru-RU" b="1" dirty="0" smtClean="0"/>
          </a:p>
          <a:p>
            <a:pPr lvl="0"/>
            <a:r>
              <a:rPr lang="ru-RU" dirty="0" smtClean="0"/>
              <a:t>К ним относят </a:t>
            </a:r>
            <a:r>
              <a:rPr lang="ru-RU" dirty="0"/>
              <a:t>любые действия, которые не соответствуют действующим правилам, законам и установкам социума. При этом </a:t>
            </a:r>
            <a:r>
              <a:rPr lang="ru-RU" dirty="0" smtClean="0"/>
              <a:t>социальные </a:t>
            </a:r>
            <a:r>
              <a:rPr lang="ru-RU" dirty="0"/>
              <a:t>нормы могут </a:t>
            </a:r>
            <a:r>
              <a:rPr lang="ru-RU" dirty="0" smtClean="0"/>
              <a:t>меняться.</a:t>
            </a:r>
            <a:endParaRPr lang="ru-RU" dirty="0"/>
          </a:p>
          <a:p>
            <a:pPr lvl="0"/>
            <a:r>
              <a:rPr lang="ru-RU" b="1" dirty="0" smtClean="0"/>
              <a:t>2. Обязательное </a:t>
            </a:r>
            <a:r>
              <a:rPr lang="ru-RU" b="1" dirty="0"/>
              <a:t>порицание со стороны </a:t>
            </a:r>
            <a:r>
              <a:rPr lang="ru-RU" b="1" dirty="0" smtClean="0"/>
              <a:t>общественности.</a:t>
            </a:r>
          </a:p>
          <a:p>
            <a:pPr lvl="0"/>
            <a:r>
              <a:rPr lang="ru-RU" dirty="0" smtClean="0"/>
              <a:t>Личность</a:t>
            </a:r>
            <a:r>
              <a:rPr lang="ru-RU" dirty="0"/>
              <a:t>, проявляющая такое поведенческое отклонение, всегда вызывает негативные оценки </a:t>
            </a:r>
            <a:r>
              <a:rPr lang="ru-RU" dirty="0" smtClean="0"/>
              <a:t>от других </a:t>
            </a:r>
            <a:r>
              <a:rPr lang="ru-RU" dirty="0"/>
              <a:t>людей.</a:t>
            </a:r>
          </a:p>
          <a:p>
            <a:pPr lvl="0"/>
            <a:r>
              <a:rPr lang="ru-RU" b="1" dirty="0" smtClean="0"/>
              <a:t>3. </a:t>
            </a:r>
            <a:r>
              <a:rPr lang="ru-RU" b="1" dirty="0" err="1" smtClean="0"/>
              <a:t>Деструктивность</a:t>
            </a:r>
            <a:r>
              <a:rPr lang="ru-RU" b="1" dirty="0"/>
              <a:t>. </a:t>
            </a:r>
            <a:endParaRPr lang="ru-RU" b="1" dirty="0" smtClean="0"/>
          </a:p>
          <a:p>
            <a:pPr lvl="0"/>
            <a:r>
              <a:rPr lang="ru-RU" dirty="0" smtClean="0"/>
              <a:t>Наносит </a:t>
            </a:r>
            <a:r>
              <a:rPr lang="ru-RU" dirty="0"/>
              <a:t>ощутимый урон личности либо окружающим людям. </a:t>
            </a:r>
          </a:p>
          <a:p>
            <a:pPr lvl="0"/>
            <a:r>
              <a:rPr lang="ru-RU" b="1" dirty="0" smtClean="0"/>
              <a:t>4. Регулярно </a:t>
            </a:r>
            <a:r>
              <a:rPr lang="ru-RU" b="1" dirty="0"/>
              <a:t>повторяющиеся </a:t>
            </a:r>
            <a:r>
              <a:rPr lang="ru-RU" b="1" dirty="0" smtClean="0"/>
              <a:t>действия</a:t>
            </a:r>
            <a:r>
              <a:rPr lang="ru-RU" dirty="0" smtClean="0"/>
              <a:t>. </a:t>
            </a:r>
          </a:p>
          <a:p>
            <a:pPr lvl="0"/>
            <a:r>
              <a:rPr lang="ru-RU" dirty="0"/>
              <a:t>О</a:t>
            </a:r>
            <a:r>
              <a:rPr lang="ru-RU" dirty="0" smtClean="0"/>
              <a:t>сознанное </a:t>
            </a:r>
            <a:r>
              <a:rPr lang="ru-RU" dirty="0"/>
              <a:t>регулярное воровство денег ребёнком из кармана родителей является формой </a:t>
            </a:r>
            <a:r>
              <a:rPr lang="ru-RU" dirty="0" smtClean="0"/>
              <a:t>девиаций.</a:t>
            </a:r>
            <a:endParaRPr lang="ru-RU" dirty="0"/>
          </a:p>
          <a:p>
            <a:pPr lvl="0"/>
            <a:r>
              <a:rPr lang="ru-RU" b="1" dirty="0" smtClean="0"/>
              <a:t>5. Медицинская </a:t>
            </a:r>
            <a:r>
              <a:rPr lang="ru-RU" b="1" dirty="0"/>
              <a:t>норма. </a:t>
            </a:r>
            <a:endParaRPr lang="ru-RU" b="1" dirty="0" smtClean="0"/>
          </a:p>
          <a:p>
            <a:pPr lvl="0"/>
            <a:r>
              <a:rPr lang="ru-RU" dirty="0" smtClean="0"/>
              <a:t>Девиации </a:t>
            </a:r>
            <a:r>
              <a:rPr lang="ru-RU" dirty="0"/>
              <a:t>всегда рассматриваются в пределах клинической нормы. </a:t>
            </a:r>
          </a:p>
          <a:p>
            <a:pPr lvl="0"/>
            <a:r>
              <a:rPr lang="ru-RU" b="1" dirty="0" smtClean="0"/>
              <a:t>6. Социальная </a:t>
            </a:r>
            <a:r>
              <a:rPr lang="ru-RU" b="1" dirty="0" err="1"/>
              <a:t>дезадаптация</a:t>
            </a:r>
            <a:r>
              <a:rPr lang="ru-RU" b="1" dirty="0"/>
              <a:t>. </a:t>
            </a:r>
            <a:endParaRPr lang="ru-RU" b="1" dirty="0" smtClean="0"/>
          </a:p>
          <a:p>
            <a:pPr lvl="0"/>
            <a:r>
              <a:rPr lang="ru-RU" dirty="0" smtClean="0"/>
              <a:t>Любое </a:t>
            </a:r>
            <a:r>
              <a:rPr lang="ru-RU" dirty="0"/>
              <a:t>поведение человека, отклоняющееся от нормы, всегда вызывает либо усиливает состояние </a:t>
            </a:r>
            <a:r>
              <a:rPr lang="ru-RU" dirty="0" err="1"/>
              <a:t>дезадаптации</a:t>
            </a:r>
            <a:r>
              <a:rPr lang="ru-RU" dirty="0"/>
              <a:t> в социуме. </a:t>
            </a:r>
          </a:p>
          <a:p>
            <a:pPr lvl="0"/>
            <a:r>
              <a:rPr lang="ru-RU" b="1" dirty="0" smtClean="0"/>
              <a:t>7. Выраженное </a:t>
            </a:r>
            <a:r>
              <a:rPr lang="ru-RU" b="1" dirty="0"/>
              <a:t>возрастное и половое разнообразие</a:t>
            </a:r>
            <a:r>
              <a:rPr lang="ru-RU" dirty="0"/>
              <a:t>. </a:t>
            </a:r>
            <a:endParaRPr lang="ru-RU" dirty="0" smtClean="0"/>
          </a:p>
          <a:p>
            <a:pPr lvl="0"/>
            <a:r>
              <a:rPr lang="ru-RU" dirty="0" smtClean="0"/>
              <a:t>Девиации </a:t>
            </a:r>
            <a:r>
              <a:rPr lang="ru-RU" dirty="0"/>
              <a:t>по-разному </a:t>
            </a:r>
            <a:r>
              <a:rPr lang="ru-RU" dirty="0" smtClean="0"/>
              <a:t>проявляются у </a:t>
            </a:r>
            <a:r>
              <a:rPr lang="ru-RU" dirty="0"/>
              <a:t>людей разного </a:t>
            </a:r>
            <a:r>
              <a:rPr lang="ru-RU" dirty="0" smtClean="0"/>
              <a:t>пола и возраста.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710" y="3282043"/>
            <a:ext cx="3759454" cy="2441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7919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6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4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8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2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13420" y="2576368"/>
            <a:ext cx="841007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3600" b="1" dirty="0">
                <a:ln/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Термин </a:t>
            </a:r>
            <a:r>
              <a:rPr lang="ru-RU" sz="3600" b="1" dirty="0" smtClean="0">
                <a:ln/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«девиантное поведение» </a:t>
            </a:r>
            <a:r>
              <a:rPr lang="ru-RU" sz="3600" b="1" dirty="0">
                <a:ln/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может применяться к детям не младше 9 </a:t>
            </a:r>
            <a:r>
              <a:rPr lang="ru-RU" sz="3600" b="1" dirty="0" smtClean="0">
                <a:ln/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лет</a:t>
            </a:r>
            <a:endParaRPr lang="ru-RU" sz="3600" b="1" dirty="0">
              <a:ln/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11266" name="Picture 2" descr="Картинки по запросу полезная информация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924673" y="1972210"/>
            <a:ext cx="1306987" cy="1951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80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2902" y="2202153"/>
            <a:ext cx="544606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Девиантность может выражаться в мягких несоответствиях общественным </a:t>
            </a:r>
            <a:r>
              <a:rPr lang="ru-RU" sz="2000" dirty="0" smtClean="0"/>
              <a:t>нормам: в </a:t>
            </a:r>
            <a:r>
              <a:rPr lang="ru-RU" sz="2000" dirty="0"/>
              <a:t>форме чрезвычайно индивидуализированного </a:t>
            </a:r>
            <a:r>
              <a:rPr lang="ru-RU" sz="2000" dirty="0" smtClean="0"/>
              <a:t>мышления и  поведения, </a:t>
            </a:r>
            <a:r>
              <a:rPr lang="ru-RU" sz="2000" dirty="0"/>
              <a:t>в различных формах социальной </a:t>
            </a:r>
            <a:r>
              <a:rPr lang="ru-RU" sz="2000" dirty="0" smtClean="0"/>
              <a:t>патологии.</a:t>
            </a:r>
            <a:endParaRPr lang="ru-RU" sz="2000" dirty="0"/>
          </a:p>
        </p:txBody>
      </p:sp>
      <p:pic>
        <p:nvPicPr>
          <p:cNvPr id="5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299" y="1835132"/>
            <a:ext cx="6204857" cy="312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004206" y="2199983"/>
            <a:ext cx="3276000" cy="2196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290" name="Picture 2" descr="Картинки по запросу одарённый ребёнок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206" y="2199983"/>
            <a:ext cx="3297420" cy="21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811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2902" y="2324581"/>
            <a:ext cx="544606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Отдельные исследователи девиантным называют и антидисциплинарное поведение и относят к нему ситуационно обусловленные поведенческие реакции: агрессивность, самовольное и систематическое отклонение от </a:t>
            </a:r>
            <a:r>
              <a:rPr lang="ru-RU" sz="2000" dirty="0" smtClean="0"/>
              <a:t>учебной деятельности.</a:t>
            </a:r>
            <a:endParaRPr lang="ru-RU" sz="2000" dirty="0"/>
          </a:p>
        </p:txBody>
      </p:sp>
      <p:pic>
        <p:nvPicPr>
          <p:cNvPr id="5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823" y="1835132"/>
            <a:ext cx="6204857" cy="312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730" y="2202153"/>
            <a:ext cx="3240000" cy="218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71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723" y="620486"/>
            <a:ext cx="5053692" cy="2277835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Подходы </a:t>
            </a:r>
            <a:b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к социально-педагогическим параметрам девиантного поведения 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0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807" y="1835132"/>
            <a:ext cx="6204857" cy="312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Прямоугольник 40"/>
          <p:cNvSpPr/>
          <p:nvPr/>
        </p:nvSpPr>
        <p:spPr>
          <a:xfrm>
            <a:off x="6979714" y="2199983"/>
            <a:ext cx="3276000" cy="2196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979714" y="2420818"/>
            <a:ext cx="191482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Нейл Джозеф </a:t>
            </a:r>
            <a:r>
              <a:rPr lang="ru-RU" b="1" dirty="0" err="1" smtClean="0"/>
              <a:t>Сме́лзер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ru-RU" dirty="0" smtClean="0">
                <a:hlinkClick r:id="rId3" tooltip="Английский язык"/>
              </a:rPr>
              <a:t>англ</a:t>
            </a:r>
            <a:r>
              <a:rPr lang="ru-RU" dirty="0">
                <a:hlinkClick r:id="rId3" tooltip="Английский язык"/>
              </a:rPr>
              <a:t>.</a:t>
            </a:r>
            <a:r>
              <a:rPr lang="ru-RU" dirty="0"/>
              <a:t> </a:t>
            </a:r>
            <a:r>
              <a:rPr lang="ru-RU" i="1" dirty="0" err="1"/>
              <a:t>Neil</a:t>
            </a:r>
            <a:r>
              <a:rPr lang="ru-RU" i="1" dirty="0"/>
              <a:t> </a:t>
            </a:r>
            <a:r>
              <a:rPr lang="ru-RU" i="1" dirty="0" err="1"/>
              <a:t>Joseph</a:t>
            </a:r>
            <a:r>
              <a:rPr lang="ru-RU" i="1" dirty="0"/>
              <a:t> </a:t>
            </a:r>
            <a:r>
              <a:rPr lang="ru-RU" i="1" dirty="0" err="1" smtClean="0"/>
              <a:t>Smelser</a:t>
            </a:r>
            <a:r>
              <a:rPr lang="ru-RU" dirty="0" smtClean="0"/>
              <a:t>) американский социолог…</a:t>
            </a:r>
            <a:endParaRPr lang="ru-RU" dirty="0"/>
          </a:p>
        </p:txBody>
      </p:sp>
      <p:pic>
        <p:nvPicPr>
          <p:cNvPr id="14338" name="Picture 2" descr="Картинки по запросу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535" y="2353208"/>
            <a:ext cx="1279535" cy="1889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680357" y="2961519"/>
            <a:ext cx="508362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</a:t>
            </a:r>
            <a:r>
              <a:rPr lang="ru-RU" dirty="0" smtClean="0"/>
              <a:t>евиантность </a:t>
            </a:r>
            <a:r>
              <a:rPr lang="ru-RU" dirty="0"/>
              <a:t>определяется соответствием или несоответ­ствием поступков подростков социальным ожиданиям. </a:t>
            </a:r>
            <a:endParaRPr lang="ru-RU" dirty="0" smtClean="0"/>
          </a:p>
          <a:p>
            <a:r>
              <a:rPr lang="ru-RU" dirty="0" smtClean="0"/>
              <a:t>Один </a:t>
            </a:r>
            <a:r>
              <a:rPr lang="ru-RU" dirty="0"/>
              <a:t>и тот же поступок одними воспринимается как </a:t>
            </a:r>
            <a:r>
              <a:rPr lang="ru-RU" dirty="0" err="1"/>
              <a:t>девиантный</a:t>
            </a:r>
            <a:r>
              <a:rPr lang="ru-RU" dirty="0"/>
              <a:t>, другими — как </a:t>
            </a:r>
            <a:r>
              <a:rPr lang="ru-RU" dirty="0" err="1"/>
              <a:t>недевиантный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b="1" dirty="0" smtClean="0"/>
              <a:t>Девиация</a:t>
            </a:r>
            <a:r>
              <a:rPr lang="ru-RU" dirty="0" smtClean="0"/>
              <a:t> </a:t>
            </a:r>
            <a:r>
              <a:rPr lang="ru-RU" dirty="0"/>
              <a:t>— это отклонение от групповой нормы, которое в принципе вле­чет за собой изоляцию, лечение, тюремное заключение или другие наказания </a:t>
            </a:r>
            <a:r>
              <a:rPr lang="ru-RU" dirty="0" smtClean="0"/>
              <a:t>нарушителя.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249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807" y="1835132"/>
            <a:ext cx="6204857" cy="312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Прямоугольник 40"/>
          <p:cNvSpPr/>
          <p:nvPr/>
        </p:nvSpPr>
        <p:spPr>
          <a:xfrm>
            <a:off x="6979714" y="2199983"/>
            <a:ext cx="3276000" cy="2196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979714" y="2420818"/>
            <a:ext cx="1911193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Клейберг</a:t>
            </a:r>
            <a:r>
              <a:rPr lang="ru-RU" b="1" dirty="0"/>
              <a:t> Юрий Александрович, </a:t>
            </a:r>
            <a:r>
              <a:rPr lang="ru-RU" sz="1600" dirty="0"/>
              <a:t>доктор педагогических наук, доктор психологических </a:t>
            </a:r>
            <a:r>
              <a:rPr lang="ru-RU" sz="1600" dirty="0" smtClean="0"/>
              <a:t>наук …</a:t>
            </a: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80358" y="2961519"/>
            <a:ext cx="54102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</a:t>
            </a:r>
            <a:r>
              <a:rPr lang="ru-RU" dirty="0" smtClean="0"/>
              <a:t>евиантное </a:t>
            </a:r>
            <a:r>
              <a:rPr lang="ru-RU" dirty="0"/>
              <a:t>поведение </a:t>
            </a:r>
            <a:r>
              <a:rPr lang="ru-RU" dirty="0" smtClean="0"/>
              <a:t>подростков - специфический </a:t>
            </a:r>
            <a:r>
              <a:rPr lang="ru-RU" dirty="0"/>
              <a:t>способ изменения социальных норм и ожиданий посредством демонстрации ценностного отношения </a:t>
            </a:r>
            <a:br>
              <a:rPr lang="ru-RU" dirty="0"/>
            </a:br>
            <a:r>
              <a:rPr lang="ru-RU" dirty="0" smtClean="0"/>
              <a:t>к </a:t>
            </a:r>
            <a:r>
              <a:rPr lang="ru-RU" dirty="0"/>
              <a:t>ним. </a:t>
            </a:r>
            <a:endParaRPr lang="ru-RU" dirty="0" smtClean="0"/>
          </a:p>
          <a:p>
            <a:r>
              <a:rPr lang="ru-RU" dirty="0" err="1" smtClean="0"/>
              <a:t>Девиантные</a:t>
            </a:r>
            <a:r>
              <a:rPr lang="ru-RU" dirty="0" smtClean="0"/>
              <a:t> </a:t>
            </a:r>
            <a:r>
              <a:rPr lang="ru-RU" dirty="0"/>
              <a:t>действия выступают:</a:t>
            </a:r>
          </a:p>
          <a:p>
            <a:pPr lvl="0"/>
            <a:r>
              <a:rPr lang="ru-RU" dirty="0" smtClean="0"/>
              <a:t>-    в </a:t>
            </a:r>
            <a:r>
              <a:rPr lang="ru-RU" dirty="0"/>
              <a:t>качестве средства достижения значимой цели;</a:t>
            </a:r>
          </a:p>
          <a:p>
            <a:pPr marL="285750" lvl="0" indent="-285750">
              <a:buFontTx/>
              <a:buChar char="-"/>
            </a:pPr>
            <a:r>
              <a:rPr lang="ru-RU" dirty="0" smtClean="0"/>
              <a:t>как </a:t>
            </a:r>
            <a:r>
              <a:rPr lang="ru-RU" dirty="0"/>
              <a:t>способ психологической разрядки, </a:t>
            </a:r>
            <a:br>
              <a:rPr lang="ru-RU" dirty="0"/>
            </a:br>
            <a:r>
              <a:rPr lang="ru-RU" dirty="0" smtClean="0"/>
              <a:t>замещения </a:t>
            </a:r>
            <a:r>
              <a:rPr lang="ru-RU" dirty="0"/>
              <a:t>блокированной потребности и переключения деятельности;</a:t>
            </a:r>
          </a:p>
          <a:p>
            <a:pPr marL="268288" lvl="0" indent="-268288"/>
            <a:r>
              <a:rPr lang="ru-RU" dirty="0" smtClean="0"/>
              <a:t>-    как </a:t>
            </a:r>
            <a:r>
              <a:rPr lang="ru-RU" dirty="0"/>
              <a:t>самоцель, удовлетворяющая потребность в </a:t>
            </a:r>
            <a:r>
              <a:rPr lang="ru-RU" dirty="0" smtClean="0"/>
              <a:t> самореализации </a:t>
            </a:r>
            <a:r>
              <a:rPr lang="ru-RU" dirty="0"/>
              <a:t>и самоутверждении. </a:t>
            </a:r>
          </a:p>
        </p:txBody>
      </p:sp>
      <p:pic>
        <p:nvPicPr>
          <p:cNvPr id="15362" name="Picture 2" descr="Картинки по запросу Клейберг Ю.Л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4342" y="2363478"/>
            <a:ext cx="1163581" cy="1799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684723" y="620486"/>
            <a:ext cx="5053692" cy="2277835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Подходы </a:t>
            </a:r>
            <a:b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к социально-педагогическим параметрам девиантного поведения 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005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7151" y="2139232"/>
            <a:ext cx="600123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/>
              <a:t>Девиантные</a:t>
            </a:r>
            <a:r>
              <a:rPr lang="ru-RU" sz="2000" dirty="0"/>
              <a:t> подростки </a:t>
            </a:r>
            <a:r>
              <a:rPr lang="ru-RU" sz="2000" dirty="0" smtClean="0"/>
              <a:t>характеризуются </a:t>
            </a:r>
            <a:r>
              <a:rPr lang="ru-RU" sz="2000" dirty="0"/>
              <a:t>значительными эмоциональными нарушениями</a:t>
            </a:r>
            <a:r>
              <a:rPr lang="ru-RU" sz="2000" dirty="0" smtClean="0"/>
              <a:t>:</a:t>
            </a:r>
          </a:p>
          <a:p>
            <a:r>
              <a:rPr lang="ru-RU" sz="2000" dirty="0" smtClean="0"/>
              <a:t>- импульсивностью</a:t>
            </a:r>
            <a:r>
              <a:rPr lang="ru-RU" sz="2000" dirty="0"/>
              <a:t>, </a:t>
            </a:r>
            <a:endParaRPr lang="ru-RU" sz="2000" dirty="0" smtClean="0"/>
          </a:p>
          <a:p>
            <a:r>
              <a:rPr lang="ru-RU" sz="2000" dirty="0" smtClean="0"/>
              <a:t>- раздражительностью</a:t>
            </a:r>
            <a:r>
              <a:rPr lang="ru-RU" sz="2000" dirty="0"/>
              <a:t>, </a:t>
            </a:r>
            <a:endParaRPr lang="ru-RU" sz="2000" dirty="0" smtClean="0"/>
          </a:p>
          <a:p>
            <a:r>
              <a:rPr lang="ru-RU" sz="2000" dirty="0" smtClean="0"/>
              <a:t>- вспыльчивостью</a:t>
            </a:r>
            <a:r>
              <a:rPr lang="ru-RU" sz="2000" dirty="0"/>
              <a:t>,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- конфликтами </a:t>
            </a:r>
            <a:r>
              <a:rPr lang="ru-RU" sz="2000" dirty="0"/>
              <a:t>с </a:t>
            </a:r>
            <a:r>
              <a:rPr lang="ru-RU" sz="2000" dirty="0" smtClean="0"/>
              <a:t>окружающими,</a:t>
            </a:r>
          </a:p>
          <a:p>
            <a:r>
              <a:rPr lang="ru-RU" sz="2000" dirty="0" smtClean="0"/>
              <a:t>- агрессивностью</a:t>
            </a:r>
            <a:r>
              <a:rPr lang="ru-RU" sz="2000" dirty="0"/>
              <a:t>. </a:t>
            </a:r>
            <a:endParaRPr lang="ru-RU" sz="2000" dirty="0" smtClean="0"/>
          </a:p>
        </p:txBody>
      </p:sp>
      <p:pic>
        <p:nvPicPr>
          <p:cNvPr id="5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823" y="1835132"/>
            <a:ext cx="6204857" cy="312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Картинки по запросу подростки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039"/>
          <a:stretch/>
        </p:blipFill>
        <p:spPr bwMode="auto">
          <a:xfrm>
            <a:off x="6921384" y="2172780"/>
            <a:ext cx="3275809" cy="21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092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723" y="1372205"/>
            <a:ext cx="5053692" cy="13716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Формы проявления девиантного поведения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6489">
            <a:off x="7019085" y="932018"/>
            <a:ext cx="3682832" cy="4776012"/>
          </a:xfrm>
          <a:prstGeom prst="rect">
            <a:avLst/>
          </a:prstGeom>
        </p:spPr>
      </p:pic>
      <p:grpSp>
        <p:nvGrpSpPr>
          <p:cNvPr id="18" name="Группа 17"/>
          <p:cNvGrpSpPr/>
          <p:nvPr/>
        </p:nvGrpSpPr>
        <p:grpSpPr>
          <a:xfrm>
            <a:off x="7181770" y="1802927"/>
            <a:ext cx="2911226" cy="568064"/>
            <a:chOff x="7177746" y="1899539"/>
            <a:chExt cx="2911226" cy="568064"/>
          </a:xfrm>
        </p:grpSpPr>
        <p:pic>
          <p:nvPicPr>
            <p:cNvPr id="8" name="Picture 2" descr="Картинки по запросу галочки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36489">
              <a:off x="7177746" y="2069880"/>
              <a:ext cx="397723" cy="397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Прямоугольник 3"/>
            <p:cNvSpPr/>
            <p:nvPr/>
          </p:nvSpPr>
          <p:spPr>
            <a:xfrm rot="21132602">
              <a:off x="7586804" y="1899539"/>
              <a:ext cx="250216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 smtClean="0"/>
                <a:t>пьянство и алкоголизм</a:t>
              </a:r>
              <a:endParaRPr lang="ru-RU" dirty="0"/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7230293" y="2083330"/>
            <a:ext cx="3053486" cy="716247"/>
            <a:chOff x="7240342" y="2140512"/>
            <a:chExt cx="3053486" cy="716247"/>
          </a:xfrm>
        </p:grpSpPr>
        <p:pic>
          <p:nvPicPr>
            <p:cNvPr id="19" name="Picture 2" descr="Картинки по запросу галочки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36489">
              <a:off x="7240342" y="2459036"/>
              <a:ext cx="397723" cy="397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Прямоугольник 19"/>
            <p:cNvSpPr/>
            <p:nvPr/>
          </p:nvSpPr>
          <p:spPr>
            <a:xfrm rot="21132602">
              <a:off x="7648740" y="2140512"/>
              <a:ext cx="26450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 smtClean="0"/>
                <a:t>токсикомания и наркомания</a:t>
              </a:r>
              <a:endParaRPr lang="ru-RU" dirty="0"/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7289191" y="2600715"/>
            <a:ext cx="3656170" cy="699565"/>
            <a:chOff x="7294774" y="2505530"/>
            <a:chExt cx="2743464" cy="699565"/>
          </a:xfrm>
        </p:grpSpPr>
        <p:pic>
          <p:nvPicPr>
            <p:cNvPr id="21" name="Picture 2" descr="Картинки по запросу галочки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36489">
              <a:off x="7294774" y="2807372"/>
              <a:ext cx="397723" cy="397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Прямоугольник 21"/>
            <p:cNvSpPr/>
            <p:nvPr/>
          </p:nvSpPr>
          <p:spPr>
            <a:xfrm rot="21132602">
              <a:off x="7704007" y="2505530"/>
              <a:ext cx="23342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 smtClean="0"/>
                <a:t>суицидальное поведение</a:t>
              </a:r>
              <a:endParaRPr lang="ru-RU" dirty="0"/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7411532" y="3154760"/>
            <a:ext cx="2728315" cy="549262"/>
            <a:chOff x="7377967" y="3414177"/>
            <a:chExt cx="2728315" cy="549262"/>
          </a:xfrm>
        </p:grpSpPr>
        <p:pic>
          <p:nvPicPr>
            <p:cNvPr id="28" name="Picture 2" descr="Картинки по запросу галочки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36489">
              <a:off x="7377967" y="3565716"/>
              <a:ext cx="397723" cy="397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Прямоугольник 28"/>
            <p:cNvSpPr/>
            <p:nvPr/>
          </p:nvSpPr>
          <p:spPr>
            <a:xfrm rot="21132602">
              <a:off x="7772051" y="3414177"/>
              <a:ext cx="233423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 smtClean="0"/>
                <a:t>проституция</a:t>
              </a:r>
              <a:endParaRPr lang="ru-RU" dirty="0"/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7458217" y="3446051"/>
            <a:ext cx="3633315" cy="923330"/>
            <a:chOff x="7432399" y="3468048"/>
            <a:chExt cx="3224691" cy="923330"/>
          </a:xfrm>
        </p:grpSpPr>
        <p:pic>
          <p:nvPicPr>
            <p:cNvPr id="30" name="Picture 2" descr="Картинки по запросу галочки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36489">
              <a:off x="7432399" y="3930380"/>
              <a:ext cx="397723" cy="397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Прямоугольник 30"/>
            <p:cNvSpPr/>
            <p:nvPr/>
          </p:nvSpPr>
          <p:spPr>
            <a:xfrm rot="21132602">
              <a:off x="7824182" y="3468048"/>
              <a:ext cx="283290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 smtClean="0"/>
                <a:t>девиантное поведение на </a:t>
              </a:r>
            </a:p>
            <a:p>
              <a:r>
                <a:rPr lang="ru-RU" dirty="0" smtClean="0"/>
                <a:t>почве сексуальных </a:t>
              </a:r>
            </a:p>
            <a:p>
              <a:r>
                <a:rPr lang="ru-RU" dirty="0" smtClean="0"/>
                <a:t>отклонений</a:t>
              </a:r>
              <a:endParaRPr lang="ru-RU" dirty="0"/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7562402" y="4387136"/>
            <a:ext cx="2728315" cy="687761"/>
            <a:chOff x="7519487" y="4045826"/>
            <a:chExt cx="2728315" cy="687761"/>
          </a:xfrm>
        </p:grpSpPr>
        <p:pic>
          <p:nvPicPr>
            <p:cNvPr id="32" name="Picture 2" descr="Картинки по запросу галочки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36489">
              <a:off x="7519487" y="4335864"/>
              <a:ext cx="397723" cy="397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Прямоугольник 32"/>
            <p:cNvSpPr/>
            <p:nvPr/>
          </p:nvSpPr>
          <p:spPr>
            <a:xfrm rot="21132602">
              <a:off x="7913571" y="4045826"/>
              <a:ext cx="23342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 smtClean="0"/>
                <a:t>побеги из дома и бродяжничество</a:t>
              </a:r>
              <a:endParaRPr lang="ru-RU" dirty="0"/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7620668" y="4948965"/>
            <a:ext cx="3656170" cy="561066"/>
            <a:chOff x="7294774" y="2644029"/>
            <a:chExt cx="2743464" cy="561066"/>
          </a:xfrm>
        </p:grpSpPr>
        <p:pic>
          <p:nvPicPr>
            <p:cNvPr id="27" name="Picture 2" descr="Картинки по запросу галочки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36489">
              <a:off x="7294774" y="2807372"/>
              <a:ext cx="397723" cy="397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Прямоугольник 39"/>
            <p:cNvSpPr/>
            <p:nvPr/>
          </p:nvSpPr>
          <p:spPr>
            <a:xfrm rot="21132602">
              <a:off x="7704007" y="2644029"/>
              <a:ext cx="233423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 smtClean="0"/>
                <a:t>вандализм</a:t>
              </a:r>
              <a:endParaRPr lang="ru-RU" dirty="0"/>
            </a:p>
          </p:txBody>
        </p:sp>
      </p:grp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177" y="3093454"/>
            <a:ext cx="3388858" cy="2481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285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/>
          <p:cNvSpPr/>
          <p:nvPr/>
        </p:nvSpPr>
        <p:spPr>
          <a:xfrm>
            <a:off x="4884973" y="3144241"/>
            <a:ext cx="2321374" cy="215395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1600" dirty="0"/>
          </a:p>
        </p:txBody>
      </p:sp>
      <p:sp>
        <p:nvSpPr>
          <p:cNvPr id="9" name="Овал 8"/>
          <p:cNvSpPr/>
          <p:nvPr/>
        </p:nvSpPr>
        <p:spPr>
          <a:xfrm>
            <a:off x="3690257" y="2637064"/>
            <a:ext cx="4767943" cy="3503026"/>
          </a:xfrm>
          <a:prstGeom prst="ellipse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Особенности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характерные 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для подростков </a:t>
            </a: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с </a:t>
            </a:r>
            <a:r>
              <a:rPr lang="ru-RU" sz="3600" dirty="0" err="1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девиантным</a:t>
            </a: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поведением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14271" y="3095909"/>
            <a:ext cx="2588086" cy="521422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состояние психологической изоляции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184328" y="2472153"/>
            <a:ext cx="1722664" cy="573677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низкий уровень социализации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7405276" y="2887707"/>
            <a:ext cx="1338943" cy="560613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отставание</a:t>
            </a:r>
            <a:br>
              <a:rPr lang="ru-RU" sz="1600" dirty="0" smtClean="0"/>
            </a:br>
            <a:r>
              <a:rPr lang="ru-RU" sz="1600" dirty="0" smtClean="0"/>
              <a:t>в </a:t>
            </a:r>
            <a:r>
              <a:rPr lang="ru-RU" sz="1600" dirty="0"/>
              <a:t>развитии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8045364" y="3863079"/>
            <a:ext cx="1617073" cy="716280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нарушение </a:t>
            </a:r>
            <a:r>
              <a:rPr lang="ru-RU" sz="1600" dirty="0"/>
              <a:t>эмоциональной сферы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405276" y="5049358"/>
            <a:ext cx="1599111" cy="576942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дефекты </a:t>
            </a:r>
            <a:r>
              <a:rPr lang="ru-RU" sz="1600" dirty="0" err="1"/>
              <a:t>самоотношения</a:t>
            </a:r>
            <a:r>
              <a:rPr lang="ru-RU" sz="1600" dirty="0"/>
              <a:t> 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5417553" y="5707119"/>
            <a:ext cx="1541961" cy="601980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отрицательная Я-концепция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310364" y="5246117"/>
            <a:ext cx="2612843" cy="531766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недифференцированность</a:t>
            </a:r>
            <a:r>
              <a:rPr lang="ru-RU" sz="1600" dirty="0"/>
              <a:t> образа «Я»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1424393" y="4015197"/>
            <a:ext cx="2906485" cy="746760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рассогласование когнитивного, эмоционального и поведенческого компонентов</a:t>
            </a:r>
          </a:p>
        </p:txBody>
      </p:sp>
      <p:pic>
        <p:nvPicPr>
          <p:cNvPr id="47" name="Picture 2" descr="D:\МАРИНА\Марина\1\Девиант\depositphotos_125804626-stock-illustration-different-kids-doing-bad-thing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84" t="-1777" r="62176" b="65695"/>
          <a:stretch/>
        </p:blipFill>
        <p:spPr bwMode="auto">
          <a:xfrm>
            <a:off x="5037372" y="3168014"/>
            <a:ext cx="2016577" cy="193385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31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36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5016957" y="3241221"/>
            <a:ext cx="2106378" cy="1999104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1600" dirty="0"/>
          </a:p>
        </p:txBody>
      </p:sp>
      <p:sp>
        <p:nvSpPr>
          <p:cNvPr id="9" name="Овал 8"/>
          <p:cNvSpPr/>
          <p:nvPr/>
        </p:nvSpPr>
        <p:spPr>
          <a:xfrm>
            <a:off x="3976007" y="2637064"/>
            <a:ext cx="4188279" cy="3503026"/>
          </a:xfrm>
          <a:prstGeom prst="ellipse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8640" y="982132"/>
            <a:ext cx="11140440" cy="1303867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С</a:t>
            </a: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оциально-психологические особенности</a:t>
            </a:r>
            <a:b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подростков  с </a:t>
            </a:r>
            <a:r>
              <a:rPr lang="ru-RU" sz="3600" dirty="0" err="1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девиантным</a:t>
            </a: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поведением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078253" y="2472152"/>
            <a:ext cx="1983785" cy="695861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отсутствие опыта нравственного поведения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7341112" y="3774941"/>
            <a:ext cx="2232000" cy="720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неверное понимание </a:t>
            </a:r>
            <a:r>
              <a:rPr lang="ru-RU" sz="1600" dirty="0" smtClean="0"/>
              <a:t>социальных </a:t>
            </a:r>
            <a:r>
              <a:rPr lang="ru-RU" sz="1600" dirty="0"/>
              <a:t>ценностей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6580415" y="5409898"/>
            <a:ext cx="2304000" cy="720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неадекватно завышенная или заниженная самооценка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3206486" y="5409898"/>
            <a:ext cx="2304000" cy="720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неправильное отношение к системе нравственных норм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691207" y="3795580"/>
            <a:ext cx="2232000" cy="720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ситуативность психологического настроя</a:t>
            </a:r>
          </a:p>
        </p:txBody>
      </p:sp>
      <p:pic>
        <p:nvPicPr>
          <p:cNvPr id="47" name="Picture 2" descr="D:\МАРИНА\Марина\1\Девиант\depositphotos_125804626-stock-illustration-different-kids-doing-bad-thing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84" t="-1777" r="62176" b="65695"/>
          <a:stretch/>
        </p:blipFill>
        <p:spPr bwMode="auto">
          <a:xfrm>
            <a:off x="5102684" y="3208834"/>
            <a:ext cx="2016577" cy="193385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637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6" grpId="0" animBg="1"/>
      <p:bldP spid="41" grpId="0" animBg="1"/>
      <p:bldP spid="43" grpId="0" animBg="1"/>
      <p:bldP spid="44" grpId="0" animBg="1"/>
      <p:bldP spid="4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067072"/>
            <a:ext cx="6127749" cy="848267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Социальные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1" y="2915339"/>
            <a:ext cx="583746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неблагополучие в малых социальных группах (семье, группе </a:t>
            </a:r>
            <a:r>
              <a:rPr lang="ru-RU" dirty="0"/>
              <a:t>сверстников</a:t>
            </a:r>
            <a:r>
              <a:rPr lang="ru-RU" dirty="0" smtClean="0"/>
              <a:t>);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конфликтные отношения в школе;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многоуровневые </a:t>
            </a:r>
            <a:r>
              <a:rPr lang="ru-RU" dirty="0"/>
              <a:t>общественные процессы (слабость </a:t>
            </a:r>
            <a:r>
              <a:rPr lang="ru-RU" dirty="0" smtClean="0"/>
              <a:t>власти, несовершенство </a:t>
            </a:r>
            <a:r>
              <a:rPr lang="ru-RU" dirty="0"/>
              <a:t>законодательства, социальные </a:t>
            </a:r>
            <a:r>
              <a:rPr lang="ru-RU" dirty="0" smtClean="0"/>
              <a:t>катаклизмы, низкий </a:t>
            </a:r>
            <a:r>
              <a:rPr lang="ru-RU" dirty="0"/>
              <a:t>уровень жизни</a:t>
            </a:r>
            <a:r>
              <a:rPr lang="ru-RU" dirty="0" smtClean="0"/>
              <a:t>);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социальное неравенство;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нестабильность </a:t>
            </a:r>
            <a:r>
              <a:rPr lang="ru-RU" dirty="0"/>
              <a:t>социально-экономической </a:t>
            </a:r>
            <a:r>
              <a:rPr lang="ru-RU" dirty="0" smtClean="0"/>
              <a:t>ситуации;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ограничение </a:t>
            </a:r>
            <a:r>
              <a:rPr lang="ru-RU" dirty="0"/>
              <a:t>социально приемлемых способов получения достойного </a:t>
            </a:r>
            <a:r>
              <a:rPr lang="ru-RU" dirty="0" smtClean="0"/>
              <a:t>заработка;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безработица.</a:t>
            </a:r>
            <a:endParaRPr lang="ru-RU" dirty="0"/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41070"/>
            <a:ext cx="5553809" cy="292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Картинки по запросу school children in classroo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583" b="-8573"/>
          <a:stretch/>
        </p:blipFill>
        <p:spPr bwMode="auto">
          <a:xfrm>
            <a:off x="7535636" y="2379958"/>
            <a:ext cx="2909689" cy="2028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89857" y="1529440"/>
            <a:ext cx="6503610" cy="6858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Причины девиантного поведения.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600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6186" y="2201333"/>
            <a:ext cx="6385681" cy="714005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Морально-этические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1" y="2915339"/>
            <a:ext cx="58374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dirty="0"/>
              <a:t>низкий морально-нравственный уровень современного общества;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бездуховность современного общества;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утрата </a:t>
            </a:r>
            <a:r>
              <a:rPr lang="ru-RU" dirty="0"/>
              <a:t>моральных ценностей;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равнодушие </a:t>
            </a:r>
            <a:r>
              <a:rPr lang="ru-RU" dirty="0"/>
              <a:t>общества </a:t>
            </a:r>
            <a:r>
              <a:rPr lang="ru-RU" dirty="0" smtClean="0"/>
              <a:t>ко </a:t>
            </a:r>
            <a:r>
              <a:rPr lang="ru-RU" dirty="0"/>
              <a:t>многим детским </a:t>
            </a:r>
            <a:r>
              <a:rPr lang="ru-RU" dirty="0" smtClean="0"/>
              <a:t>проблемам;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процветание алкоголизма </a:t>
            </a:r>
            <a:r>
              <a:rPr lang="ru-RU" dirty="0"/>
              <a:t>и </a:t>
            </a:r>
            <a:r>
              <a:rPr lang="ru-RU" dirty="0" smtClean="0"/>
              <a:t>наркомании. </a:t>
            </a:r>
            <a:endParaRPr lang="ru-RU" dirty="0"/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41070"/>
            <a:ext cx="5553809" cy="292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4"/>
          <a:stretch/>
        </p:blipFill>
        <p:spPr>
          <a:xfrm>
            <a:off x="7535634" y="2383968"/>
            <a:ext cx="2907044" cy="2052000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73529" y="1529440"/>
            <a:ext cx="6519938" cy="6858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Причины девиантного поведения.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490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020" y="2041069"/>
            <a:ext cx="6025243" cy="874269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Социально-педагогические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1" y="2915339"/>
            <a:ext cx="58374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dirty="0"/>
              <a:t>дефекты семейного и школьного воспитания;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неуспехи </a:t>
            </a:r>
            <a:r>
              <a:rPr lang="ru-RU" dirty="0"/>
              <a:t>ребенка в </a:t>
            </a:r>
            <a:r>
              <a:rPr lang="ru-RU" dirty="0" smtClean="0"/>
              <a:t>школе;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падение </a:t>
            </a:r>
            <a:r>
              <a:rPr lang="ru-RU" dirty="0"/>
              <a:t>престижа образования;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педагогическая запущенность.</a:t>
            </a:r>
            <a:endParaRPr lang="ru-RU" dirty="0"/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41070"/>
            <a:ext cx="5553809" cy="292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312" y="2371724"/>
            <a:ext cx="2916000" cy="2048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57200" y="1529440"/>
            <a:ext cx="6536267" cy="6858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Причины девиантного поведения.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986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1" y="2041070"/>
            <a:ext cx="5053692" cy="71906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Семья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1" y="2915339"/>
            <a:ext cx="58374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характер </a:t>
            </a:r>
            <a:r>
              <a:rPr lang="ru-RU" dirty="0"/>
              <a:t>взаимоотношений и общения в семье;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воспитательный </a:t>
            </a:r>
            <a:r>
              <a:rPr lang="ru-RU" dirty="0"/>
              <a:t>потенциал семьи;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структура </a:t>
            </a:r>
            <a:r>
              <a:rPr lang="ru-RU" dirty="0"/>
              <a:t>семьи;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социально-бытовые </a:t>
            </a:r>
            <a:r>
              <a:rPr lang="ru-RU" dirty="0"/>
              <a:t>условия;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психологический </a:t>
            </a:r>
            <a:r>
              <a:rPr lang="ru-RU" dirty="0"/>
              <a:t>микроклимат;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образовательный </a:t>
            </a:r>
            <a:r>
              <a:rPr lang="ru-RU" dirty="0"/>
              <a:t>и культурный уровень родителей.</a:t>
            </a:r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41070"/>
            <a:ext cx="5553809" cy="292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0" name="Picture 2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4279" y="2378298"/>
            <a:ext cx="2894967" cy="20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89857" y="1529440"/>
            <a:ext cx="6503610" cy="6858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Причины девиантного поведения.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27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1" y="2041070"/>
            <a:ext cx="5053692" cy="71906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Семья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1" y="2915339"/>
            <a:ext cx="583746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Формированию преступного поведения способствует наличие следующих факторов в </a:t>
            </a:r>
            <a:r>
              <a:rPr lang="ru-RU" b="1" dirty="0"/>
              <a:t>семье:</a:t>
            </a:r>
            <a:r>
              <a:rPr lang="ru-RU" dirty="0"/>
              <a:t>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употребление </a:t>
            </a:r>
            <a:r>
              <a:rPr lang="ru-RU" dirty="0"/>
              <a:t>родителями спиртных напитков;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отсутствие </a:t>
            </a:r>
            <a:r>
              <a:rPr lang="ru-RU" dirty="0"/>
              <a:t>контроля над </a:t>
            </a:r>
            <a:r>
              <a:rPr lang="ru-RU" dirty="0" smtClean="0"/>
              <a:t>подростком;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 </a:t>
            </a:r>
            <a:r>
              <a:rPr lang="ru-RU" dirty="0"/>
              <a:t>жестокое обращение одного либо обоих родителей в отношении к подростку, другим членам </a:t>
            </a:r>
            <a:r>
              <a:rPr lang="ru-RU" dirty="0" smtClean="0"/>
              <a:t>семьи;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трудное </a:t>
            </a:r>
            <a:r>
              <a:rPr lang="ru-RU" dirty="0"/>
              <a:t>материальное </a:t>
            </a:r>
            <a:r>
              <a:rPr lang="ru-RU" dirty="0" smtClean="0"/>
              <a:t>положение;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нахождение </a:t>
            </a:r>
            <a:r>
              <a:rPr lang="ru-RU" dirty="0"/>
              <a:t>родственников в местах лишения </a:t>
            </a:r>
            <a:r>
              <a:rPr lang="ru-RU" dirty="0" smtClean="0"/>
              <a:t>свободы;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отсутствие </a:t>
            </a:r>
            <a:r>
              <a:rPr lang="ru-RU" dirty="0"/>
              <a:t>одного из родителей в </a:t>
            </a:r>
            <a:r>
              <a:rPr lang="ru-RU" dirty="0" smtClean="0"/>
              <a:t>семье;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усиленный </a:t>
            </a:r>
            <a:r>
              <a:rPr lang="ru-RU" dirty="0"/>
              <a:t>контроль и опека над </a:t>
            </a:r>
            <a:r>
              <a:rPr lang="ru-RU" dirty="0" smtClean="0"/>
              <a:t>подростком.</a:t>
            </a:r>
            <a:endParaRPr lang="ru-RU" dirty="0"/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41070"/>
            <a:ext cx="5553809" cy="292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8" name="Picture 2" descr="Картинки по запросу неблагополучная семья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517" y="2375804"/>
            <a:ext cx="2916000" cy="207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73529" y="1529440"/>
            <a:ext cx="6519938" cy="6858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Причины девиантного поведения.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6239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8" y="2041070"/>
            <a:ext cx="6468534" cy="71906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Неформальные 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группы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сверстников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1" y="2915339"/>
            <a:ext cx="583746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Приятельская компания подростков становится благоприятной средой криминогенного поведения подростков, когда потерян авторитет и престиж ведущих субъектов социализации - семьи и школы.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dirty="0"/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41070"/>
            <a:ext cx="5553809" cy="292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73529" y="1529440"/>
            <a:ext cx="6519938" cy="6858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Причины девиантного поведения.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Картинки по запросу неформальные группы подростков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534"/>
          <a:stretch/>
        </p:blipFill>
        <p:spPr bwMode="auto">
          <a:xfrm>
            <a:off x="7533093" y="2334984"/>
            <a:ext cx="2917191" cy="2057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50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8" y="2041070"/>
            <a:ext cx="6468534" cy="719064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Особенности подросткового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возраста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1" y="2915339"/>
            <a:ext cx="583746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ü"/>
            </a:pPr>
            <a:r>
              <a:rPr lang="ru-RU" dirty="0" smtClean="0"/>
              <a:t>внутренние </a:t>
            </a:r>
            <a:r>
              <a:rPr lang="ru-RU" dirty="0"/>
              <a:t>трудности переходного возраста, начиная с </a:t>
            </a:r>
            <a:r>
              <a:rPr lang="ru-RU" dirty="0" err="1"/>
              <a:t>психогормональных</a:t>
            </a:r>
            <a:r>
              <a:rPr lang="ru-RU" dirty="0"/>
              <a:t> процессов и заканчивая перестройкой «Я-концепции</a:t>
            </a:r>
            <a:r>
              <a:rPr lang="ru-RU" dirty="0" smtClean="0"/>
              <a:t>»;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dirty="0" smtClean="0"/>
              <a:t>пограничная </a:t>
            </a:r>
            <a:r>
              <a:rPr lang="ru-RU" dirty="0"/>
              <a:t>неопределенность социального положения: уже не ребенок, но </a:t>
            </a:r>
            <a:r>
              <a:rPr lang="ru-RU" dirty="0" smtClean="0"/>
              <a:t>ещё </a:t>
            </a:r>
            <a:r>
              <a:rPr lang="ru-RU" dirty="0"/>
              <a:t>и не </a:t>
            </a:r>
            <a:r>
              <a:rPr lang="ru-RU" dirty="0" smtClean="0"/>
              <a:t>взрослый;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dirty="0" smtClean="0"/>
              <a:t>стремление </a:t>
            </a:r>
            <a:r>
              <a:rPr lang="ru-RU" dirty="0"/>
              <a:t>к новизне, к оригинальности </a:t>
            </a:r>
            <a:r>
              <a:rPr lang="ru-RU" dirty="0" smtClean="0"/>
              <a:t>поведения, </a:t>
            </a:r>
            <a:r>
              <a:rPr lang="ru-RU" dirty="0"/>
              <a:t>желание понимать, бороться, достигать, утверждаться, попытки изменить существующую систему оценок и взглядов, принятых в среде ближайшего </a:t>
            </a:r>
            <a:r>
              <a:rPr lang="ru-RU" dirty="0" smtClean="0"/>
              <a:t>окружения.</a:t>
            </a:r>
            <a:endParaRPr lang="ru-RU" dirty="0"/>
          </a:p>
          <a:p>
            <a:pPr marL="285750" indent="-285750">
              <a:buFont typeface="Wingdings" pitchFamily="2" charset="2"/>
              <a:buChar char="ü"/>
            </a:pPr>
            <a:endParaRPr lang="ru-RU" dirty="0"/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41070"/>
            <a:ext cx="5553809" cy="292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73529" y="1529440"/>
            <a:ext cx="6519938" cy="6858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Причины девиантного поведения.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044" y="2387760"/>
            <a:ext cx="2919684" cy="20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22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8" y="2041070"/>
            <a:ext cx="6468534" cy="719064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Биологические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факторы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1" y="2915339"/>
            <a:ext cx="583746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ü"/>
            </a:pPr>
            <a:r>
              <a:rPr lang="ru-RU" b="1" dirty="0"/>
              <a:t>Генетические </a:t>
            </a:r>
            <a:r>
              <a:rPr lang="ru-RU" b="1" dirty="0" smtClean="0"/>
              <a:t>факторы: </a:t>
            </a:r>
            <a:r>
              <a:rPr lang="ru-RU" dirty="0" smtClean="0"/>
              <a:t>передача по наследству болезней (шизофрении, нервно-психических нарушений, обусловленных </a:t>
            </a:r>
            <a:r>
              <a:rPr lang="ru-RU" dirty="0"/>
              <a:t>семейным </a:t>
            </a:r>
            <a:r>
              <a:rPr lang="ru-RU" dirty="0" smtClean="0"/>
              <a:t>алкоголизмом).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b="1" dirty="0" smtClean="0"/>
              <a:t>Психофизиологические факторы: </a:t>
            </a:r>
            <a:r>
              <a:rPr lang="ru-RU" dirty="0" smtClean="0"/>
              <a:t>психофизиологические нагрузки, конфликтные </a:t>
            </a:r>
            <a:r>
              <a:rPr lang="ru-RU" dirty="0"/>
              <a:t>и </a:t>
            </a:r>
            <a:r>
              <a:rPr lang="ru-RU" dirty="0" smtClean="0"/>
              <a:t>стрессовые ситуации, что приводит </a:t>
            </a:r>
            <a:r>
              <a:rPr lang="ru-RU" dirty="0"/>
              <a:t>к различным соматическим, аллергическим и токсическим </a:t>
            </a:r>
            <a:r>
              <a:rPr lang="ru-RU" dirty="0" smtClean="0"/>
              <a:t>заболеваниям.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b="1" dirty="0" smtClean="0"/>
              <a:t>Физиологические причины: </a:t>
            </a:r>
            <a:r>
              <a:rPr lang="ru-RU" dirty="0" smtClean="0"/>
              <a:t>нарушение </a:t>
            </a:r>
            <a:r>
              <a:rPr lang="ru-RU" dirty="0"/>
              <a:t>речи, дефекты речи, слуха</a:t>
            </a:r>
            <a:r>
              <a:rPr lang="ru-RU" dirty="0" smtClean="0"/>
              <a:t>, </a:t>
            </a:r>
            <a:r>
              <a:rPr lang="ru-RU" dirty="0"/>
              <a:t>недостатки конституционно-соматического склада, </a:t>
            </a:r>
            <a:r>
              <a:rPr lang="ru-RU" dirty="0" smtClean="0"/>
              <a:t>что вызывает </a:t>
            </a:r>
            <a:r>
              <a:rPr lang="ru-RU" dirty="0"/>
              <a:t>негативное отношение </a:t>
            </a:r>
            <a:r>
              <a:rPr lang="ru-RU" dirty="0" smtClean="0"/>
              <a:t>окружающих.</a:t>
            </a:r>
            <a:endParaRPr lang="ru-RU" dirty="0"/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41070"/>
            <a:ext cx="5553809" cy="292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89857" y="1529440"/>
            <a:ext cx="6503610" cy="6858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Причины девиантного поведения.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arker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4573" y="2367642"/>
            <a:ext cx="2897548" cy="205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4776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8" y="2041070"/>
            <a:ext cx="6468534" cy="719064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Психологические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факторы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1" y="2915339"/>
            <a:ext cx="583746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Связаны </a:t>
            </a:r>
            <a:r>
              <a:rPr lang="ru-RU" dirty="0"/>
              <a:t>с наличием у человека психопатологии или </a:t>
            </a:r>
            <a:r>
              <a:rPr lang="ru-RU" dirty="0" smtClean="0"/>
              <a:t>акцентуации, </a:t>
            </a:r>
            <a:r>
              <a:rPr lang="ru-RU" dirty="0"/>
              <a:t>что сопровождается эмоциональной неустойчивостью, неврастенией, повышенной возбудимостью нервной системы, психопатией. </a:t>
            </a:r>
            <a:endParaRPr lang="ru-RU" dirty="0" smtClean="0"/>
          </a:p>
          <a:p>
            <a:r>
              <a:rPr lang="ru-RU" dirty="0" smtClean="0"/>
              <a:t>Человек </a:t>
            </a:r>
            <a:r>
              <a:rPr lang="ru-RU" dirty="0"/>
              <a:t>с явно выраженной психопатией или акцентуированными чертами характера нуждается в социально-медицинской реабилитации, психолого-педагогической коррекции.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dirty="0"/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41070"/>
            <a:ext cx="5553809" cy="292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57200" y="1529440"/>
            <a:ext cx="6536267" cy="6858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Причины девиантного поведения.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122" name="Picture 2" descr="Картинки по запросу тревожнос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862" y="2326820"/>
            <a:ext cx="2906891" cy="21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177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8" y="2041070"/>
            <a:ext cx="6468534" cy="719064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Социокультурные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причины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1" y="2915339"/>
            <a:ext cx="58374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расслоение общества;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 восприимчивость </a:t>
            </a:r>
            <a:r>
              <a:rPr lang="ru-RU" dirty="0"/>
              <a:t>молодежи и подростков ко всему </a:t>
            </a:r>
            <a:r>
              <a:rPr lang="ru-RU" dirty="0" smtClean="0"/>
              <a:t>новому;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некритичность </a:t>
            </a:r>
            <a:r>
              <a:rPr lang="ru-RU" dirty="0"/>
              <a:t>восприятия </a:t>
            </a:r>
            <a:r>
              <a:rPr lang="ru-RU" dirty="0" smtClean="0"/>
              <a:t>норм поведения;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стремлением </a:t>
            </a:r>
            <a:r>
              <a:rPr lang="ru-RU" dirty="0"/>
              <a:t>к замещению режимного поведения.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dirty="0"/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41070"/>
            <a:ext cx="5553809" cy="292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89857" y="1529440"/>
            <a:ext cx="6503610" cy="6858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Причины девиантного поведения.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837" y="2359477"/>
            <a:ext cx="2937846" cy="205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63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8" y="2041070"/>
            <a:ext cx="5717723" cy="719064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Личностный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фактор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1" y="2915339"/>
            <a:ext cx="58374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заниженный </a:t>
            </a:r>
            <a:r>
              <a:rPr lang="ru-RU" dirty="0"/>
              <a:t>уровень </a:t>
            </a:r>
            <a:r>
              <a:rPr lang="ru-RU" dirty="0" smtClean="0"/>
              <a:t>самоуважения;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отсутствие </a:t>
            </a:r>
            <a:r>
              <a:rPr lang="ru-RU" dirty="0"/>
              <a:t>сложившихся механизмов самоконтроля и </a:t>
            </a:r>
            <a:r>
              <a:rPr lang="ru-RU" dirty="0" err="1"/>
              <a:t>самокорректировки</a:t>
            </a:r>
            <a:r>
              <a:rPr lang="ru-RU" dirty="0"/>
              <a:t> </a:t>
            </a:r>
            <a:r>
              <a:rPr lang="ru-RU" dirty="0" smtClean="0"/>
              <a:t>поведения.</a:t>
            </a:r>
          </a:p>
          <a:p>
            <a:endParaRPr lang="ru-RU" dirty="0"/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41070"/>
            <a:ext cx="5553809" cy="292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98021" y="1529440"/>
            <a:ext cx="6495446" cy="6858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Причины девиантного поведения.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146" name="Picture 2" descr="Картинки по запросу низкий уровень самоуважения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arker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193"/>
          <a:stretch/>
        </p:blipFill>
        <p:spPr bwMode="auto">
          <a:xfrm>
            <a:off x="7501382" y="2375807"/>
            <a:ext cx="2945076" cy="20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083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7314" y="2105931"/>
            <a:ext cx="498565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Исследования американского психолога  Г. </a:t>
            </a:r>
            <a:r>
              <a:rPr lang="ru-RU" dirty="0" err="1"/>
              <a:t>Кэплана</a:t>
            </a:r>
            <a:r>
              <a:rPr lang="ru-RU" dirty="0"/>
              <a:t> показали, что понижение самоуважения у юношей связано практически со всеми видами девиантного поведения и, как правило, приводит к росту </a:t>
            </a:r>
            <a:r>
              <a:rPr lang="ru-RU" dirty="0" err="1"/>
              <a:t>антинормативного</a:t>
            </a:r>
            <a:r>
              <a:rPr lang="ru-RU" dirty="0"/>
              <a:t> поведения. Наиболее восприимчивыми к различным видам отклоняющегося поведения являются подростки 14-15 лет.</a:t>
            </a:r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823" y="1835132"/>
            <a:ext cx="6204857" cy="312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Картинки по запросу Adolescen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278" y="2195965"/>
            <a:ext cx="3245186" cy="2160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3415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Картинки по запросу дети картинки смешные нарисованны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95" b="61676"/>
          <a:stretch/>
        </p:blipFill>
        <p:spPr bwMode="auto">
          <a:xfrm rot="21387893">
            <a:off x="7499846" y="3969534"/>
            <a:ext cx="2208687" cy="1296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 rot="739846">
            <a:off x="2624864" y="3486375"/>
            <a:ext cx="8736833" cy="907403"/>
            <a:chOff x="1082364" y="2138710"/>
            <a:chExt cx="8736833" cy="907404"/>
          </a:xfrm>
        </p:grpSpPr>
        <p:sp>
          <p:nvSpPr>
            <p:cNvPr id="8" name="Прямоугольник 7"/>
            <p:cNvSpPr/>
            <p:nvPr/>
          </p:nvSpPr>
          <p:spPr>
            <a:xfrm rot="19738415">
              <a:off x="1082364" y="2247281"/>
              <a:ext cx="8736833" cy="798833"/>
            </a:xfrm>
            <a:custGeom>
              <a:avLst/>
              <a:gdLst>
                <a:gd name="connsiteX0" fmla="*/ 0 w 10331471"/>
                <a:gd name="connsiteY0" fmla="*/ 0 h 848872"/>
                <a:gd name="connsiteX1" fmla="*/ 10331471 w 10331471"/>
                <a:gd name="connsiteY1" fmla="*/ 0 h 848872"/>
                <a:gd name="connsiteX2" fmla="*/ 10331471 w 10331471"/>
                <a:gd name="connsiteY2" fmla="*/ 848872 h 848872"/>
                <a:gd name="connsiteX3" fmla="*/ 0 w 10331471"/>
                <a:gd name="connsiteY3" fmla="*/ 848872 h 848872"/>
                <a:gd name="connsiteX4" fmla="*/ 0 w 10331471"/>
                <a:gd name="connsiteY4" fmla="*/ 0 h 848872"/>
                <a:gd name="connsiteX0" fmla="*/ 0 w 10795678"/>
                <a:gd name="connsiteY0" fmla="*/ 221664 h 848872"/>
                <a:gd name="connsiteX1" fmla="*/ 10795678 w 10795678"/>
                <a:gd name="connsiteY1" fmla="*/ 0 h 848872"/>
                <a:gd name="connsiteX2" fmla="*/ 10795678 w 10795678"/>
                <a:gd name="connsiteY2" fmla="*/ 848872 h 848872"/>
                <a:gd name="connsiteX3" fmla="*/ 464207 w 10795678"/>
                <a:gd name="connsiteY3" fmla="*/ 848872 h 848872"/>
                <a:gd name="connsiteX4" fmla="*/ 0 w 10795678"/>
                <a:gd name="connsiteY4" fmla="*/ 221664 h 848872"/>
                <a:gd name="connsiteX0" fmla="*/ 0 w 10795678"/>
                <a:gd name="connsiteY0" fmla="*/ 221664 h 848872"/>
                <a:gd name="connsiteX1" fmla="*/ 10795678 w 10795678"/>
                <a:gd name="connsiteY1" fmla="*/ 0 h 848872"/>
                <a:gd name="connsiteX2" fmla="*/ 10795678 w 10795678"/>
                <a:gd name="connsiteY2" fmla="*/ 848872 h 848872"/>
                <a:gd name="connsiteX3" fmla="*/ 437823 w 10795678"/>
                <a:gd name="connsiteY3" fmla="*/ 658004 h 848872"/>
                <a:gd name="connsiteX4" fmla="*/ 0 w 10795678"/>
                <a:gd name="connsiteY4" fmla="*/ 221664 h 848872"/>
                <a:gd name="connsiteX0" fmla="*/ 0 w 10795678"/>
                <a:gd name="connsiteY0" fmla="*/ 427331 h 1054539"/>
                <a:gd name="connsiteX1" fmla="*/ 10656547 w 10795678"/>
                <a:gd name="connsiteY1" fmla="*/ 0 h 1054539"/>
                <a:gd name="connsiteX2" fmla="*/ 10795678 w 10795678"/>
                <a:gd name="connsiteY2" fmla="*/ 1054539 h 1054539"/>
                <a:gd name="connsiteX3" fmla="*/ 437823 w 10795678"/>
                <a:gd name="connsiteY3" fmla="*/ 863671 h 1054539"/>
                <a:gd name="connsiteX4" fmla="*/ 0 w 10795678"/>
                <a:gd name="connsiteY4" fmla="*/ 427331 h 1054539"/>
                <a:gd name="connsiteX0" fmla="*/ 0 w 11430817"/>
                <a:gd name="connsiteY0" fmla="*/ 427331 h 962904"/>
                <a:gd name="connsiteX1" fmla="*/ 10656547 w 11430817"/>
                <a:gd name="connsiteY1" fmla="*/ 0 h 962904"/>
                <a:gd name="connsiteX2" fmla="*/ 11430817 w 11430817"/>
                <a:gd name="connsiteY2" fmla="*/ 962904 h 962904"/>
                <a:gd name="connsiteX3" fmla="*/ 437823 w 11430817"/>
                <a:gd name="connsiteY3" fmla="*/ 863671 h 962904"/>
                <a:gd name="connsiteX4" fmla="*/ 0 w 11430817"/>
                <a:gd name="connsiteY4" fmla="*/ 427331 h 962904"/>
                <a:gd name="connsiteX0" fmla="*/ 0 w 11604405"/>
                <a:gd name="connsiteY0" fmla="*/ 267985 h 962904"/>
                <a:gd name="connsiteX1" fmla="*/ 10830135 w 11604405"/>
                <a:gd name="connsiteY1" fmla="*/ 0 h 962904"/>
                <a:gd name="connsiteX2" fmla="*/ 11604405 w 11604405"/>
                <a:gd name="connsiteY2" fmla="*/ 962904 h 962904"/>
                <a:gd name="connsiteX3" fmla="*/ 611411 w 11604405"/>
                <a:gd name="connsiteY3" fmla="*/ 863671 h 962904"/>
                <a:gd name="connsiteX4" fmla="*/ 0 w 11604405"/>
                <a:gd name="connsiteY4" fmla="*/ 267985 h 962904"/>
                <a:gd name="connsiteX0" fmla="*/ 0 w 11604405"/>
                <a:gd name="connsiteY0" fmla="*/ 267985 h 962904"/>
                <a:gd name="connsiteX1" fmla="*/ 10830135 w 11604405"/>
                <a:gd name="connsiteY1" fmla="*/ 0 h 962904"/>
                <a:gd name="connsiteX2" fmla="*/ 11604405 w 11604405"/>
                <a:gd name="connsiteY2" fmla="*/ 962904 h 962904"/>
                <a:gd name="connsiteX3" fmla="*/ 631349 w 11604405"/>
                <a:gd name="connsiteY3" fmla="*/ 707257 h 962904"/>
                <a:gd name="connsiteX4" fmla="*/ 0 w 11604405"/>
                <a:gd name="connsiteY4" fmla="*/ 267985 h 962904"/>
                <a:gd name="connsiteX0" fmla="*/ 0 w 11742916"/>
                <a:gd name="connsiteY0" fmla="*/ 267985 h 1186817"/>
                <a:gd name="connsiteX1" fmla="*/ 10830135 w 11742916"/>
                <a:gd name="connsiteY1" fmla="*/ 0 h 1186817"/>
                <a:gd name="connsiteX2" fmla="*/ 11742916 w 11742916"/>
                <a:gd name="connsiteY2" fmla="*/ 1186817 h 1186817"/>
                <a:gd name="connsiteX3" fmla="*/ 631349 w 11742916"/>
                <a:gd name="connsiteY3" fmla="*/ 707257 h 1186817"/>
                <a:gd name="connsiteX4" fmla="*/ 0 w 11742916"/>
                <a:gd name="connsiteY4" fmla="*/ 267985 h 1186817"/>
                <a:gd name="connsiteX0" fmla="*/ 0 w 11742916"/>
                <a:gd name="connsiteY0" fmla="*/ 112814 h 1031646"/>
                <a:gd name="connsiteX1" fmla="*/ 10773707 w 11742916"/>
                <a:gd name="connsiteY1" fmla="*/ 0 h 1031646"/>
                <a:gd name="connsiteX2" fmla="*/ 11742916 w 11742916"/>
                <a:gd name="connsiteY2" fmla="*/ 1031646 h 1031646"/>
                <a:gd name="connsiteX3" fmla="*/ 631349 w 11742916"/>
                <a:gd name="connsiteY3" fmla="*/ 552086 h 1031646"/>
                <a:gd name="connsiteX4" fmla="*/ 0 w 11742916"/>
                <a:gd name="connsiteY4" fmla="*/ 112814 h 1031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42916" h="1031646">
                  <a:moveTo>
                    <a:pt x="0" y="112814"/>
                  </a:moveTo>
                  <a:lnTo>
                    <a:pt x="10773707" y="0"/>
                  </a:lnTo>
                  <a:lnTo>
                    <a:pt x="11742916" y="1031646"/>
                  </a:lnTo>
                  <a:lnTo>
                    <a:pt x="631349" y="552086"/>
                  </a:lnTo>
                  <a:lnTo>
                    <a:pt x="0" y="11281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75000"/>
                    <a:tint val="66000"/>
                    <a:satMod val="160000"/>
                  </a:schemeClr>
                </a:gs>
                <a:gs pos="50000">
                  <a:schemeClr val="accent3">
                    <a:lumMod val="75000"/>
                    <a:tint val="44500"/>
                    <a:satMod val="160000"/>
                  </a:schemeClr>
                </a:gs>
                <a:gs pos="100000">
                  <a:schemeClr val="accent3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 rot="19755043">
              <a:off x="2807384" y="2138710"/>
              <a:ext cx="5872580" cy="50621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FadeLeft">
                <a:avLst/>
              </a:prstTxWarp>
              <a:spAutoFit/>
            </a:bodyPr>
            <a:lstStyle/>
            <a:p>
              <a:r>
                <a:rPr lang="ru-RU" sz="1600" dirty="0" smtClean="0"/>
                <a:t>оздоровление </a:t>
              </a:r>
              <a:r>
                <a:rPr lang="ru-RU" sz="1600" dirty="0"/>
                <a:t>условий семейного воспитания</a:t>
              </a:r>
              <a:endParaRPr lang="ru-RU" sz="1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pic>
        <p:nvPicPr>
          <p:cNvPr id="4100" name="Picture 4" descr="Картинки по запросу дети картинки смешные нарисованны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95" b="61676"/>
          <a:stretch/>
        </p:blipFill>
        <p:spPr bwMode="auto">
          <a:xfrm rot="19641663" flipH="1">
            <a:off x="3561399" y="1234298"/>
            <a:ext cx="2208687" cy="1296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 rot="644375">
            <a:off x="5097938" y="-841331"/>
            <a:ext cx="903794" cy="6309497"/>
            <a:chOff x="2602047" y="-527113"/>
            <a:chExt cx="903794" cy="6309497"/>
          </a:xfrm>
        </p:grpSpPr>
        <p:sp>
          <p:nvSpPr>
            <p:cNvPr id="15" name="Прямоугольник 7"/>
            <p:cNvSpPr/>
            <p:nvPr/>
          </p:nvSpPr>
          <p:spPr>
            <a:xfrm rot="18756842">
              <a:off x="-100805" y="2175739"/>
              <a:ext cx="6309497" cy="903794"/>
            </a:xfrm>
            <a:custGeom>
              <a:avLst/>
              <a:gdLst>
                <a:gd name="connsiteX0" fmla="*/ 0 w 10331471"/>
                <a:gd name="connsiteY0" fmla="*/ 0 h 848872"/>
                <a:gd name="connsiteX1" fmla="*/ 10331471 w 10331471"/>
                <a:gd name="connsiteY1" fmla="*/ 0 h 848872"/>
                <a:gd name="connsiteX2" fmla="*/ 10331471 w 10331471"/>
                <a:gd name="connsiteY2" fmla="*/ 848872 h 848872"/>
                <a:gd name="connsiteX3" fmla="*/ 0 w 10331471"/>
                <a:gd name="connsiteY3" fmla="*/ 848872 h 848872"/>
                <a:gd name="connsiteX4" fmla="*/ 0 w 10331471"/>
                <a:gd name="connsiteY4" fmla="*/ 0 h 848872"/>
                <a:gd name="connsiteX0" fmla="*/ 0 w 10795678"/>
                <a:gd name="connsiteY0" fmla="*/ 221664 h 848872"/>
                <a:gd name="connsiteX1" fmla="*/ 10795678 w 10795678"/>
                <a:gd name="connsiteY1" fmla="*/ 0 h 848872"/>
                <a:gd name="connsiteX2" fmla="*/ 10795678 w 10795678"/>
                <a:gd name="connsiteY2" fmla="*/ 848872 h 848872"/>
                <a:gd name="connsiteX3" fmla="*/ 464207 w 10795678"/>
                <a:gd name="connsiteY3" fmla="*/ 848872 h 848872"/>
                <a:gd name="connsiteX4" fmla="*/ 0 w 10795678"/>
                <a:gd name="connsiteY4" fmla="*/ 221664 h 848872"/>
                <a:gd name="connsiteX0" fmla="*/ 0 w 10795678"/>
                <a:gd name="connsiteY0" fmla="*/ 221664 h 848872"/>
                <a:gd name="connsiteX1" fmla="*/ 10795678 w 10795678"/>
                <a:gd name="connsiteY1" fmla="*/ 0 h 848872"/>
                <a:gd name="connsiteX2" fmla="*/ 10795678 w 10795678"/>
                <a:gd name="connsiteY2" fmla="*/ 848872 h 848872"/>
                <a:gd name="connsiteX3" fmla="*/ 437823 w 10795678"/>
                <a:gd name="connsiteY3" fmla="*/ 658004 h 848872"/>
                <a:gd name="connsiteX4" fmla="*/ 0 w 10795678"/>
                <a:gd name="connsiteY4" fmla="*/ 221664 h 848872"/>
                <a:gd name="connsiteX0" fmla="*/ 0 w 10795678"/>
                <a:gd name="connsiteY0" fmla="*/ 427331 h 1054539"/>
                <a:gd name="connsiteX1" fmla="*/ 10656547 w 10795678"/>
                <a:gd name="connsiteY1" fmla="*/ 0 h 1054539"/>
                <a:gd name="connsiteX2" fmla="*/ 10795678 w 10795678"/>
                <a:gd name="connsiteY2" fmla="*/ 1054539 h 1054539"/>
                <a:gd name="connsiteX3" fmla="*/ 437823 w 10795678"/>
                <a:gd name="connsiteY3" fmla="*/ 863671 h 1054539"/>
                <a:gd name="connsiteX4" fmla="*/ 0 w 10795678"/>
                <a:gd name="connsiteY4" fmla="*/ 427331 h 1054539"/>
                <a:gd name="connsiteX0" fmla="*/ 0 w 11430817"/>
                <a:gd name="connsiteY0" fmla="*/ 427331 h 962904"/>
                <a:gd name="connsiteX1" fmla="*/ 10656547 w 11430817"/>
                <a:gd name="connsiteY1" fmla="*/ 0 h 962904"/>
                <a:gd name="connsiteX2" fmla="*/ 11430817 w 11430817"/>
                <a:gd name="connsiteY2" fmla="*/ 962904 h 962904"/>
                <a:gd name="connsiteX3" fmla="*/ 437823 w 11430817"/>
                <a:gd name="connsiteY3" fmla="*/ 863671 h 962904"/>
                <a:gd name="connsiteX4" fmla="*/ 0 w 11430817"/>
                <a:gd name="connsiteY4" fmla="*/ 427331 h 962904"/>
                <a:gd name="connsiteX0" fmla="*/ 0 w 11604405"/>
                <a:gd name="connsiteY0" fmla="*/ 267985 h 962904"/>
                <a:gd name="connsiteX1" fmla="*/ 10830135 w 11604405"/>
                <a:gd name="connsiteY1" fmla="*/ 0 h 962904"/>
                <a:gd name="connsiteX2" fmla="*/ 11604405 w 11604405"/>
                <a:gd name="connsiteY2" fmla="*/ 962904 h 962904"/>
                <a:gd name="connsiteX3" fmla="*/ 611411 w 11604405"/>
                <a:gd name="connsiteY3" fmla="*/ 863671 h 962904"/>
                <a:gd name="connsiteX4" fmla="*/ 0 w 11604405"/>
                <a:gd name="connsiteY4" fmla="*/ 267985 h 962904"/>
                <a:gd name="connsiteX0" fmla="*/ 0 w 11604405"/>
                <a:gd name="connsiteY0" fmla="*/ 267985 h 962904"/>
                <a:gd name="connsiteX1" fmla="*/ 10830135 w 11604405"/>
                <a:gd name="connsiteY1" fmla="*/ 0 h 962904"/>
                <a:gd name="connsiteX2" fmla="*/ 11604405 w 11604405"/>
                <a:gd name="connsiteY2" fmla="*/ 962904 h 962904"/>
                <a:gd name="connsiteX3" fmla="*/ 631349 w 11604405"/>
                <a:gd name="connsiteY3" fmla="*/ 707257 h 962904"/>
                <a:gd name="connsiteX4" fmla="*/ 0 w 11604405"/>
                <a:gd name="connsiteY4" fmla="*/ 267985 h 962904"/>
                <a:gd name="connsiteX0" fmla="*/ 0 w 11742916"/>
                <a:gd name="connsiteY0" fmla="*/ 267985 h 1186817"/>
                <a:gd name="connsiteX1" fmla="*/ 10830135 w 11742916"/>
                <a:gd name="connsiteY1" fmla="*/ 0 h 1186817"/>
                <a:gd name="connsiteX2" fmla="*/ 11742916 w 11742916"/>
                <a:gd name="connsiteY2" fmla="*/ 1186817 h 1186817"/>
                <a:gd name="connsiteX3" fmla="*/ 631349 w 11742916"/>
                <a:gd name="connsiteY3" fmla="*/ 707257 h 1186817"/>
                <a:gd name="connsiteX4" fmla="*/ 0 w 11742916"/>
                <a:gd name="connsiteY4" fmla="*/ 267985 h 1186817"/>
                <a:gd name="connsiteX0" fmla="*/ 0 w 11742916"/>
                <a:gd name="connsiteY0" fmla="*/ 112814 h 1031646"/>
                <a:gd name="connsiteX1" fmla="*/ 10773707 w 11742916"/>
                <a:gd name="connsiteY1" fmla="*/ 0 h 1031646"/>
                <a:gd name="connsiteX2" fmla="*/ 11742916 w 11742916"/>
                <a:gd name="connsiteY2" fmla="*/ 1031646 h 1031646"/>
                <a:gd name="connsiteX3" fmla="*/ 631349 w 11742916"/>
                <a:gd name="connsiteY3" fmla="*/ 552086 h 1031646"/>
                <a:gd name="connsiteX4" fmla="*/ 0 w 11742916"/>
                <a:gd name="connsiteY4" fmla="*/ 112814 h 1031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42916" h="1031646">
                  <a:moveTo>
                    <a:pt x="0" y="112814"/>
                  </a:moveTo>
                  <a:lnTo>
                    <a:pt x="10773707" y="0"/>
                  </a:lnTo>
                  <a:lnTo>
                    <a:pt x="11742916" y="1031646"/>
                  </a:lnTo>
                  <a:lnTo>
                    <a:pt x="631349" y="552086"/>
                  </a:lnTo>
                  <a:lnTo>
                    <a:pt x="0" y="11281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75000"/>
                    <a:tint val="66000"/>
                    <a:satMod val="160000"/>
                  </a:schemeClr>
                </a:gs>
                <a:gs pos="50000">
                  <a:schemeClr val="accent3">
                    <a:lumMod val="75000"/>
                    <a:tint val="44500"/>
                    <a:satMod val="160000"/>
                  </a:schemeClr>
                </a:gs>
                <a:gs pos="100000">
                  <a:schemeClr val="accent3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 rot="18824873">
              <a:off x="200284" y="2278963"/>
              <a:ext cx="5495831" cy="66496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FadeLeft">
                <a:avLst/>
              </a:prstTxWarp>
              <a:spAutoFit/>
            </a:bodyPr>
            <a:lstStyle/>
            <a:p>
              <a:r>
                <a:rPr lang="ru-RU" sz="1600" dirty="0"/>
                <a:t>коррекция</a:t>
              </a:r>
              <a:r>
                <a:rPr lang="ru-RU" sz="1600" b="1" dirty="0" smtClean="0">
                  <a:ln w="1905"/>
                  <a:solidFill>
                    <a:srgbClr val="00206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 </a:t>
              </a:r>
              <a:r>
                <a:rPr lang="ru-RU" sz="1600" dirty="0"/>
                <a:t>поведения </a:t>
              </a:r>
              <a:r>
                <a:rPr lang="ru-RU" sz="1600" dirty="0" smtClean="0"/>
                <a:t>подростков в </a:t>
              </a:r>
              <a:r>
                <a:rPr lang="ru-RU" sz="1600" dirty="0"/>
                <a:t>образовательном процессе</a:t>
              </a:r>
            </a:p>
          </p:txBody>
        </p:sp>
      </p:grpSp>
      <p:grpSp>
        <p:nvGrpSpPr>
          <p:cNvPr id="4" name="Группа 3"/>
          <p:cNvGrpSpPr/>
          <p:nvPr/>
        </p:nvGrpSpPr>
        <p:grpSpPr>
          <a:xfrm rot="1498151">
            <a:off x="2847108" y="4864396"/>
            <a:ext cx="8221863" cy="1003017"/>
            <a:chOff x="4512284" y="4116722"/>
            <a:chExt cx="8221863" cy="1003017"/>
          </a:xfrm>
        </p:grpSpPr>
        <p:sp>
          <p:nvSpPr>
            <p:cNvPr id="11" name="Прямоугольник 7"/>
            <p:cNvSpPr/>
            <p:nvPr/>
          </p:nvSpPr>
          <p:spPr>
            <a:xfrm rot="20185600">
              <a:off x="4512284" y="4116722"/>
              <a:ext cx="8221863" cy="1003017"/>
            </a:xfrm>
            <a:custGeom>
              <a:avLst/>
              <a:gdLst>
                <a:gd name="connsiteX0" fmla="*/ 0 w 10331471"/>
                <a:gd name="connsiteY0" fmla="*/ 0 h 848872"/>
                <a:gd name="connsiteX1" fmla="*/ 10331471 w 10331471"/>
                <a:gd name="connsiteY1" fmla="*/ 0 h 848872"/>
                <a:gd name="connsiteX2" fmla="*/ 10331471 w 10331471"/>
                <a:gd name="connsiteY2" fmla="*/ 848872 h 848872"/>
                <a:gd name="connsiteX3" fmla="*/ 0 w 10331471"/>
                <a:gd name="connsiteY3" fmla="*/ 848872 h 848872"/>
                <a:gd name="connsiteX4" fmla="*/ 0 w 10331471"/>
                <a:gd name="connsiteY4" fmla="*/ 0 h 848872"/>
                <a:gd name="connsiteX0" fmla="*/ 0 w 10795678"/>
                <a:gd name="connsiteY0" fmla="*/ 221664 h 848872"/>
                <a:gd name="connsiteX1" fmla="*/ 10795678 w 10795678"/>
                <a:gd name="connsiteY1" fmla="*/ 0 h 848872"/>
                <a:gd name="connsiteX2" fmla="*/ 10795678 w 10795678"/>
                <a:gd name="connsiteY2" fmla="*/ 848872 h 848872"/>
                <a:gd name="connsiteX3" fmla="*/ 464207 w 10795678"/>
                <a:gd name="connsiteY3" fmla="*/ 848872 h 848872"/>
                <a:gd name="connsiteX4" fmla="*/ 0 w 10795678"/>
                <a:gd name="connsiteY4" fmla="*/ 221664 h 848872"/>
                <a:gd name="connsiteX0" fmla="*/ 0 w 10795678"/>
                <a:gd name="connsiteY0" fmla="*/ 221664 h 848872"/>
                <a:gd name="connsiteX1" fmla="*/ 10795678 w 10795678"/>
                <a:gd name="connsiteY1" fmla="*/ 0 h 848872"/>
                <a:gd name="connsiteX2" fmla="*/ 10795678 w 10795678"/>
                <a:gd name="connsiteY2" fmla="*/ 848872 h 848872"/>
                <a:gd name="connsiteX3" fmla="*/ 437823 w 10795678"/>
                <a:gd name="connsiteY3" fmla="*/ 658004 h 848872"/>
                <a:gd name="connsiteX4" fmla="*/ 0 w 10795678"/>
                <a:gd name="connsiteY4" fmla="*/ 221664 h 848872"/>
                <a:gd name="connsiteX0" fmla="*/ 0 w 10795678"/>
                <a:gd name="connsiteY0" fmla="*/ 427331 h 1054539"/>
                <a:gd name="connsiteX1" fmla="*/ 10656547 w 10795678"/>
                <a:gd name="connsiteY1" fmla="*/ 0 h 1054539"/>
                <a:gd name="connsiteX2" fmla="*/ 10795678 w 10795678"/>
                <a:gd name="connsiteY2" fmla="*/ 1054539 h 1054539"/>
                <a:gd name="connsiteX3" fmla="*/ 437823 w 10795678"/>
                <a:gd name="connsiteY3" fmla="*/ 863671 h 1054539"/>
                <a:gd name="connsiteX4" fmla="*/ 0 w 10795678"/>
                <a:gd name="connsiteY4" fmla="*/ 427331 h 1054539"/>
                <a:gd name="connsiteX0" fmla="*/ 0 w 11430817"/>
                <a:gd name="connsiteY0" fmla="*/ 427331 h 962904"/>
                <a:gd name="connsiteX1" fmla="*/ 10656547 w 11430817"/>
                <a:gd name="connsiteY1" fmla="*/ 0 h 962904"/>
                <a:gd name="connsiteX2" fmla="*/ 11430817 w 11430817"/>
                <a:gd name="connsiteY2" fmla="*/ 962904 h 962904"/>
                <a:gd name="connsiteX3" fmla="*/ 437823 w 11430817"/>
                <a:gd name="connsiteY3" fmla="*/ 863671 h 962904"/>
                <a:gd name="connsiteX4" fmla="*/ 0 w 11430817"/>
                <a:gd name="connsiteY4" fmla="*/ 427331 h 962904"/>
                <a:gd name="connsiteX0" fmla="*/ 0 w 11604405"/>
                <a:gd name="connsiteY0" fmla="*/ 267985 h 962904"/>
                <a:gd name="connsiteX1" fmla="*/ 10830135 w 11604405"/>
                <a:gd name="connsiteY1" fmla="*/ 0 h 962904"/>
                <a:gd name="connsiteX2" fmla="*/ 11604405 w 11604405"/>
                <a:gd name="connsiteY2" fmla="*/ 962904 h 962904"/>
                <a:gd name="connsiteX3" fmla="*/ 611411 w 11604405"/>
                <a:gd name="connsiteY3" fmla="*/ 863671 h 962904"/>
                <a:gd name="connsiteX4" fmla="*/ 0 w 11604405"/>
                <a:gd name="connsiteY4" fmla="*/ 267985 h 962904"/>
                <a:gd name="connsiteX0" fmla="*/ 0 w 11604405"/>
                <a:gd name="connsiteY0" fmla="*/ 267985 h 962904"/>
                <a:gd name="connsiteX1" fmla="*/ 10830135 w 11604405"/>
                <a:gd name="connsiteY1" fmla="*/ 0 h 962904"/>
                <a:gd name="connsiteX2" fmla="*/ 11604405 w 11604405"/>
                <a:gd name="connsiteY2" fmla="*/ 962904 h 962904"/>
                <a:gd name="connsiteX3" fmla="*/ 631349 w 11604405"/>
                <a:gd name="connsiteY3" fmla="*/ 707257 h 962904"/>
                <a:gd name="connsiteX4" fmla="*/ 0 w 11604405"/>
                <a:gd name="connsiteY4" fmla="*/ 267985 h 962904"/>
                <a:gd name="connsiteX0" fmla="*/ 0 w 11742916"/>
                <a:gd name="connsiteY0" fmla="*/ 267985 h 1186817"/>
                <a:gd name="connsiteX1" fmla="*/ 10830135 w 11742916"/>
                <a:gd name="connsiteY1" fmla="*/ 0 h 1186817"/>
                <a:gd name="connsiteX2" fmla="*/ 11742916 w 11742916"/>
                <a:gd name="connsiteY2" fmla="*/ 1186817 h 1186817"/>
                <a:gd name="connsiteX3" fmla="*/ 631349 w 11742916"/>
                <a:gd name="connsiteY3" fmla="*/ 707257 h 1186817"/>
                <a:gd name="connsiteX4" fmla="*/ 0 w 11742916"/>
                <a:gd name="connsiteY4" fmla="*/ 267985 h 1186817"/>
                <a:gd name="connsiteX0" fmla="*/ 0 w 11742916"/>
                <a:gd name="connsiteY0" fmla="*/ 112814 h 1031646"/>
                <a:gd name="connsiteX1" fmla="*/ 10773707 w 11742916"/>
                <a:gd name="connsiteY1" fmla="*/ 0 h 1031646"/>
                <a:gd name="connsiteX2" fmla="*/ 11742916 w 11742916"/>
                <a:gd name="connsiteY2" fmla="*/ 1031646 h 1031646"/>
                <a:gd name="connsiteX3" fmla="*/ 631349 w 11742916"/>
                <a:gd name="connsiteY3" fmla="*/ 552086 h 1031646"/>
                <a:gd name="connsiteX4" fmla="*/ 0 w 11742916"/>
                <a:gd name="connsiteY4" fmla="*/ 112814 h 1031646"/>
                <a:gd name="connsiteX0" fmla="*/ 0 w 11742916"/>
                <a:gd name="connsiteY0" fmla="*/ 922674 h 1841506"/>
                <a:gd name="connsiteX1" fmla="*/ 11370267 w 11742916"/>
                <a:gd name="connsiteY1" fmla="*/ 1 h 1841506"/>
                <a:gd name="connsiteX2" fmla="*/ 11742916 w 11742916"/>
                <a:gd name="connsiteY2" fmla="*/ 1841506 h 1841506"/>
                <a:gd name="connsiteX3" fmla="*/ 631349 w 11742916"/>
                <a:gd name="connsiteY3" fmla="*/ 1361946 h 1841506"/>
                <a:gd name="connsiteX4" fmla="*/ 0 w 11742916"/>
                <a:gd name="connsiteY4" fmla="*/ 922674 h 1841506"/>
                <a:gd name="connsiteX0" fmla="*/ 0 w 14198510"/>
                <a:gd name="connsiteY0" fmla="*/ 922673 h 1361944"/>
                <a:gd name="connsiteX1" fmla="*/ 11370267 w 14198510"/>
                <a:gd name="connsiteY1" fmla="*/ 0 h 1361944"/>
                <a:gd name="connsiteX2" fmla="*/ 14198509 w 14198510"/>
                <a:gd name="connsiteY2" fmla="*/ 896101 h 1361944"/>
                <a:gd name="connsiteX3" fmla="*/ 631349 w 14198510"/>
                <a:gd name="connsiteY3" fmla="*/ 1361945 h 1361944"/>
                <a:gd name="connsiteX4" fmla="*/ 0 w 14198510"/>
                <a:gd name="connsiteY4" fmla="*/ 922673 h 1361944"/>
                <a:gd name="connsiteX0" fmla="*/ 0 w 14198509"/>
                <a:gd name="connsiteY0" fmla="*/ 908456 h 1347729"/>
                <a:gd name="connsiteX1" fmla="*/ 11548676 w 14198509"/>
                <a:gd name="connsiteY1" fmla="*/ -1 h 1347729"/>
                <a:gd name="connsiteX2" fmla="*/ 14198509 w 14198509"/>
                <a:gd name="connsiteY2" fmla="*/ 881884 h 1347729"/>
                <a:gd name="connsiteX3" fmla="*/ 631349 w 14198509"/>
                <a:gd name="connsiteY3" fmla="*/ 1347728 h 1347729"/>
                <a:gd name="connsiteX4" fmla="*/ 0 w 14198509"/>
                <a:gd name="connsiteY4" fmla="*/ 908456 h 1347729"/>
                <a:gd name="connsiteX0" fmla="*/ 894583 w 15093092"/>
                <a:gd name="connsiteY0" fmla="*/ 908457 h 1347729"/>
                <a:gd name="connsiteX1" fmla="*/ 163 w 15093092"/>
                <a:gd name="connsiteY1" fmla="*/ 499658 h 1347729"/>
                <a:gd name="connsiteX2" fmla="*/ 12443259 w 15093092"/>
                <a:gd name="connsiteY2" fmla="*/ 0 h 1347729"/>
                <a:gd name="connsiteX3" fmla="*/ 15093092 w 15093092"/>
                <a:gd name="connsiteY3" fmla="*/ 881885 h 1347729"/>
                <a:gd name="connsiteX4" fmla="*/ 1525932 w 15093092"/>
                <a:gd name="connsiteY4" fmla="*/ 1347729 h 1347729"/>
                <a:gd name="connsiteX5" fmla="*/ 894583 w 15093092"/>
                <a:gd name="connsiteY5" fmla="*/ 908457 h 1347729"/>
                <a:gd name="connsiteX0" fmla="*/ 894583 w 15093092"/>
                <a:gd name="connsiteY0" fmla="*/ 908457 h 1222260"/>
                <a:gd name="connsiteX1" fmla="*/ 163 w 15093092"/>
                <a:gd name="connsiteY1" fmla="*/ 499658 h 1222260"/>
                <a:gd name="connsiteX2" fmla="*/ 12443259 w 15093092"/>
                <a:gd name="connsiteY2" fmla="*/ 0 h 1222260"/>
                <a:gd name="connsiteX3" fmla="*/ 15093092 w 15093092"/>
                <a:gd name="connsiteY3" fmla="*/ 881885 h 1222260"/>
                <a:gd name="connsiteX4" fmla="*/ 1711322 w 15093092"/>
                <a:gd name="connsiteY4" fmla="*/ 1222260 h 1222260"/>
                <a:gd name="connsiteX5" fmla="*/ 894583 w 15093092"/>
                <a:gd name="connsiteY5" fmla="*/ 908457 h 1222260"/>
                <a:gd name="connsiteX0" fmla="*/ 894583 w 15254556"/>
                <a:gd name="connsiteY0" fmla="*/ 1070116 h 1383919"/>
                <a:gd name="connsiteX1" fmla="*/ 163 w 15254556"/>
                <a:gd name="connsiteY1" fmla="*/ 661317 h 1383919"/>
                <a:gd name="connsiteX2" fmla="*/ 15254557 w 15254556"/>
                <a:gd name="connsiteY2" fmla="*/ -1 h 1383919"/>
                <a:gd name="connsiteX3" fmla="*/ 15093092 w 15254556"/>
                <a:gd name="connsiteY3" fmla="*/ 1043544 h 1383919"/>
                <a:gd name="connsiteX4" fmla="*/ 1711322 w 15254556"/>
                <a:gd name="connsiteY4" fmla="*/ 1383919 h 1383919"/>
                <a:gd name="connsiteX5" fmla="*/ 894583 w 15254556"/>
                <a:gd name="connsiteY5" fmla="*/ 1070116 h 1383919"/>
                <a:gd name="connsiteX0" fmla="*/ 894583 w 16227910"/>
                <a:gd name="connsiteY0" fmla="*/ 1070117 h 1383920"/>
                <a:gd name="connsiteX1" fmla="*/ 163 w 16227910"/>
                <a:gd name="connsiteY1" fmla="*/ 661318 h 1383920"/>
                <a:gd name="connsiteX2" fmla="*/ 15254557 w 16227910"/>
                <a:gd name="connsiteY2" fmla="*/ 0 h 1383920"/>
                <a:gd name="connsiteX3" fmla="*/ 16227910 w 16227910"/>
                <a:gd name="connsiteY3" fmla="*/ 671804 h 1383920"/>
                <a:gd name="connsiteX4" fmla="*/ 1711322 w 16227910"/>
                <a:gd name="connsiteY4" fmla="*/ 1383920 h 1383920"/>
                <a:gd name="connsiteX5" fmla="*/ 894583 w 16227910"/>
                <a:gd name="connsiteY5" fmla="*/ 1070117 h 1383920"/>
                <a:gd name="connsiteX0" fmla="*/ 962729 w 16296056"/>
                <a:gd name="connsiteY0" fmla="*/ 1070117 h 1383920"/>
                <a:gd name="connsiteX1" fmla="*/ 153 w 16296056"/>
                <a:gd name="connsiteY1" fmla="*/ 624014 h 1383920"/>
                <a:gd name="connsiteX2" fmla="*/ 15322703 w 16296056"/>
                <a:gd name="connsiteY2" fmla="*/ 0 h 1383920"/>
                <a:gd name="connsiteX3" fmla="*/ 16296056 w 16296056"/>
                <a:gd name="connsiteY3" fmla="*/ 671804 h 1383920"/>
                <a:gd name="connsiteX4" fmla="*/ 1779468 w 16296056"/>
                <a:gd name="connsiteY4" fmla="*/ 1383920 h 1383920"/>
                <a:gd name="connsiteX5" fmla="*/ 962729 w 16296056"/>
                <a:gd name="connsiteY5" fmla="*/ 1070117 h 1383920"/>
                <a:gd name="connsiteX0" fmla="*/ 962729 w 16296056"/>
                <a:gd name="connsiteY0" fmla="*/ 1070117 h 1304298"/>
                <a:gd name="connsiteX1" fmla="*/ 153 w 16296056"/>
                <a:gd name="connsiteY1" fmla="*/ 624014 h 1304298"/>
                <a:gd name="connsiteX2" fmla="*/ 15322703 w 16296056"/>
                <a:gd name="connsiteY2" fmla="*/ 0 h 1304298"/>
                <a:gd name="connsiteX3" fmla="*/ 16296056 w 16296056"/>
                <a:gd name="connsiteY3" fmla="*/ 671804 h 1304298"/>
                <a:gd name="connsiteX4" fmla="*/ 1460220 w 16296056"/>
                <a:gd name="connsiteY4" fmla="*/ 1304298 h 1304298"/>
                <a:gd name="connsiteX5" fmla="*/ 962729 w 16296056"/>
                <a:gd name="connsiteY5" fmla="*/ 1070117 h 1304298"/>
                <a:gd name="connsiteX0" fmla="*/ 962729 w 16510340"/>
                <a:gd name="connsiteY0" fmla="*/ 1070117 h 1304298"/>
                <a:gd name="connsiteX1" fmla="*/ 153 w 16510340"/>
                <a:gd name="connsiteY1" fmla="*/ 624014 h 1304298"/>
                <a:gd name="connsiteX2" fmla="*/ 15322703 w 16510340"/>
                <a:gd name="connsiteY2" fmla="*/ 0 h 1304298"/>
                <a:gd name="connsiteX3" fmla="*/ 16510340 w 16510340"/>
                <a:gd name="connsiteY3" fmla="*/ 864181 h 1304298"/>
                <a:gd name="connsiteX4" fmla="*/ 1460220 w 16510340"/>
                <a:gd name="connsiteY4" fmla="*/ 1304298 h 1304298"/>
                <a:gd name="connsiteX5" fmla="*/ 962729 w 16510340"/>
                <a:gd name="connsiteY5" fmla="*/ 1070117 h 1304298"/>
                <a:gd name="connsiteX0" fmla="*/ 962729 w 16510340"/>
                <a:gd name="connsiteY0" fmla="*/ 1070117 h 1304298"/>
                <a:gd name="connsiteX1" fmla="*/ 153 w 16510340"/>
                <a:gd name="connsiteY1" fmla="*/ 624014 h 1304298"/>
                <a:gd name="connsiteX2" fmla="*/ 15322703 w 16510340"/>
                <a:gd name="connsiteY2" fmla="*/ 0 h 1304298"/>
                <a:gd name="connsiteX3" fmla="*/ 16510340 w 16510340"/>
                <a:gd name="connsiteY3" fmla="*/ 864181 h 1304298"/>
                <a:gd name="connsiteX4" fmla="*/ 1460220 w 16510340"/>
                <a:gd name="connsiteY4" fmla="*/ 1304298 h 1304298"/>
                <a:gd name="connsiteX5" fmla="*/ 962729 w 16510340"/>
                <a:gd name="connsiteY5" fmla="*/ 1070117 h 1304298"/>
                <a:gd name="connsiteX0" fmla="*/ 962729 w 16391350"/>
                <a:gd name="connsiteY0" fmla="*/ 1070117 h 1304298"/>
                <a:gd name="connsiteX1" fmla="*/ 153 w 16391350"/>
                <a:gd name="connsiteY1" fmla="*/ 624014 h 1304298"/>
                <a:gd name="connsiteX2" fmla="*/ 15322703 w 16391350"/>
                <a:gd name="connsiteY2" fmla="*/ 0 h 1304298"/>
                <a:gd name="connsiteX3" fmla="*/ 16391350 w 16391350"/>
                <a:gd name="connsiteY3" fmla="*/ 773567 h 1304298"/>
                <a:gd name="connsiteX4" fmla="*/ 1460220 w 16391350"/>
                <a:gd name="connsiteY4" fmla="*/ 1304298 h 1304298"/>
                <a:gd name="connsiteX5" fmla="*/ 962729 w 16391350"/>
                <a:gd name="connsiteY5" fmla="*/ 1070117 h 1304298"/>
                <a:gd name="connsiteX0" fmla="*/ 962729 w 16391350"/>
                <a:gd name="connsiteY0" fmla="*/ 1070117 h 1304298"/>
                <a:gd name="connsiteX1" fmla="*/ 153 w 16391350"/>
                <a:gd name="connsiteY1" fmla="*/ 624014 h 1304298"/>
                <a:gd name="connsiteX2" fmla="*/ 15322703 w 16391350"/>
                <a:gd name="connsiteY2" fmla="*/ 0 h 1304298"/>
                <a:gd name="connsiteX3" fmla="*/ 16391350 w 16391350"/>
                <a:gd name="connsiteY3" fmla="*/ 773567 h 1304298"/>
                <a:gd name="connsiteX4" fmla="*/ 1460220 w 16391350"/>
                <a:gd name="connsiteY4" fmla="*/ 1304298 h 1304298"/>
                <a:gd name="connsiteX5" fmla="*/ 962729 w 16391350"/>
                <a:gd name="connsiteY5" fmla="*/ 1070117 h 1304298"/>
                <a:gd name="connsiteX0" fmla="*/ 962729 w 16418453"/>
                <a:gd name="connsiteY0" fmla="*/ 1070117 h 1304298"/>
                <a:gd name="connsiteX1" fmla="*/ 153 w 16418453"/>
                <a:gd name="connsiteY1" fmla="*/ 624014 h 1304298"/>
                <a:gd name="connsiteX2" fmla="*/ 15322703 w 16418453"/>
                <a:gd name="connsiteY2" fmla="*/ 0 h 1304298"/>
                <a:gd name="connsiteX3" fmla="*/ 16418454 w 16418453"/>
                <a:gd name="connsiteY3" fmla="*/ 795198 h 1304298"/>
                <a:gd name="connsiteX4" fmla="*/ 1460220 w 16418453"/>
                <a:gd name="connsiteY4" fmla="*/ 1304298 h 1304298"/>
                <a:gd name="connsiteX5" fmla="*/ 962729 w 16418453"/>
                <a:gd name="connsiteY5" fmla="*/ 1070117 h 1304298"/>
                <a:gd name="connsiteX0" fmla="*/ 962729 w 16418454"/>
                <a:gd name="connsiteY0" fmla="*/ 1070117 h 1304298"/>
                <a:gd name="connsiteX1" fmla="*/ 153 w 16418454"/>
                <a:gd name="connsiteY1" fmla="*/ 624014 h 1304298"/>
                <a:gd name="connsiteX2" fmla="*/ 15322703 w 16418454"/>
                <a:gd name="connsiteY2" fmla="*/ 0 h 1304298"/>
                <a:gd name="connsiteX3" fmla="*/ 16418454 w 16418454"/>
                <a:gd name="connsiteY3" fmla="*/ 795198 h 1304298"/>
                <a:gd name="connsiteX4" fmla="*/ 1460220 w 16418454"/>
                <a:gd name="connsiteY4" fmla="*/ 1304298 h 1304298"/>
                <a:gd name="connsiteX5" fmla="*/ 962729 w 16418454"/>
                <a:gd name="connsiteY5" fmla="*/ 1070117 h 1304298"/>
                <a:gd name="connsiteX0" fmla="*/ 962729 w 16418454"/>
                <a:gd name="connsiteY0" fmla="*/ 1070117 h 1304298"/>
                <a:gd name="connsiteX1" fmla="*/ 153 w 16418454"/>
                <a:gd name="connsiteY1" fmla="*/ 624014 h 1304298"/>
                <a:gd name="connsiteX2" fmla="*/ 15322703 w 16418454"/>
                <a:gd name="connsiteY2" fmla="*/ 0 h 1304298"/>
                <a:gd name="connsiteX3" fmla="*/ 16418454 w 16418454"/>
                <a:gd name="connsiteY3" fmla="*/ 795198 h 1304298"/>
                <a:gd name="connsiteX4" fmla="*/ 1460220 w 16418454"/>
                <a:gd name="connsiteY4" fmla="*/ 1304298 h 1304298"/>
                <a:gd name="connsiteX5" fmla="*/ 962729 w 16418454"/>
                <a:gd name="connsiteY5" fmla="*/ 1070117 h 1304298"/>
                <a:gd name="connsiteX0" fmla="*/ 962729 w 16418454"/>
                <a:gd name="connsiteY0" fmla="*/ 1070117 h 1304298"/>
                <a:gd name="connsiteX1" fmla="*/ 153 w 16418454"/>
                <a:gd name="connsiteY1" fmla="*/ 624014 h 1304298"/>
                <a:gd name="connsiteX2" fmla="*/ 15322703 w 16418454"/>
                <a:gd name="connsiteY2" fmla="*/ 0 h 1304298"/>
                <a:gd name="connsiteX3" fmla="*/ 16418454 w 16418454"/>
                <a:gd name="connsiteY3" fmla="*/ 795198 h 1304298"/>
                <a:gd name="connsiteX4" fmla="*/ 1460220 w 16418454"/>
                <a:gd name="connsiteY4" fmla="*/ 1304298 h 1304298"/>
                <a:gd name="connsiteX5" fmla="*/ 962729 w 16418454"/>
                <a:gd name="connsiteY5" fmla="*/ 1070117 h 1304298"/>
                <a:gd name="connsiteX0" fmla="*/ 962729 w 16418454"/>
                <a:gd name="connsiteY0" fmla="*/ 1070117 h 1304298"/>
                <a:gd name="connsiteX1" fmla="*/ 153 w 16418454"/>
                <a:gd name="connsiteY1" fmla="*/ 624014 h 1304298"/>
                <a:gd name="connsiteX2" fmla="*/ 15322703 w 16418454"/>
                <a:gd name="connsiteY2" fmla="*/ 0 h 1304298"/>
                <a:gd name="connsiteX3" fmla="*/ 16418454 w 16418454"/>
                <a:gd name="connsiteY3" fmla="*/ 795198 h 1304298"/>
                <a:gd name="connsiteX4" fmla="*/ 1460220 w 16418454"/>
                <a:gd name="connsiteY4" fmla="*/ 1304298 h 1304298"/>
                <a:gd name="connsiteX5" fmla="*/ 962729 w 16418454"/>
                <a:gd name="connsiteY5" fmla="*/ 1070117 h 1304298"/>
                <a:gd name="connsiteX0" fmla="*/ 962729 w 16418454"/>
                <a:gd name="connsiteY0" fmla="*/ 1070117 h 1087316"/>
                <a:gd name="connsiteX1" fmla="*/ 153 w 16418454"/>
                <a:gd name="connsiteY1" fmla="*/ 624014 h 1087316"/>
                <a:gd name="connsiteX2" fmla="*/ 15322703 w 16418454"/>
                <a:gd name="connsiteY2" fmla="*/ 0 h 1087316"/>
                <a:gd name="connsiteX3" fmla="*/ 16418454 w 16418454"/>
                <a:gd name="connsiteY3" fmla="*/ 795198 h 1087316"/>
                <a:gd name="connsiteX4" fmla="*/ 959850 w 16418454"/>
                <a:gd name="connsiteY4" fmla="*/ 1087316 h 1087316"/>
                <a:gd name="connsiteX5" fmla="*/ 962729 w 16418454"/>
                <a:gd name="connsiteY5" fmla="*/ 1070117 h 1087316"/>
                <a:gd name="connsiteX0" fmla="*/ 649466 w 16418522"/>
                <a:gd name="connsiteY0" fmla="*/ 920948 h 1087316"/>
                <a:gd name="connsiteX1" fmla="*/ 221 w 16418522"/>
                <a:gd name="connsiteY1" fmla="*/ 624014 h 1087316"/>
                <a:gd name="connsiteX2" fmla="*/ 15322771 w 16418522"/>
                <a:gd name="connsiteY2" fmla="*/ 0 h 1087316"/>
                <a:gd name="connsiteX3" fmla="*/ 16418522 w 16418522"/>
                <a:gd name="connsiteY3" fmla="*/ 795198 h 1087316"/>
                <a:gd name="connsiteX4" fmla="*/ 959918 w 16418522"/>
                <a:gd name="connsiteY4" fmla="*/ 1087316 h 1087316"/>
                <a:gd name="connsiteX5" fmla="*/ 649466 w 16418522"/>
                <a:gd name="connsiteY5" fmla="*/ 920948 h 1087316"/>
                <a:gd name="connsiteX0" fmla="*/ 649466 w 16418522"/>
                <a:gd name="connsiteY0" fmla="*/ 920948 h 957910"/>
                <a:gd name="connsiteX1" fmla="*/ 221 w 16418522"/>
                <a:gd name="connsiteY1" fmla="*/ 624014 h 957910"/>
                <a:gd name="connsiteX2" fmla="*/ 15322771 w 16418522"/>
                <a:gd name="connsiteY2" fmla="*/ 0 h 957910"/>
                <a:gd name="connsiteX3" fmla="*/ 16418522 w 16418522"/>
                <a:gd name="connsiteY3" fmla="*/ 795198 h 957910"/>
                <a:gd name="connsiteX4" fmla="*/ 870530 w 16418522"/>
                <a:gd name="connsiteY4" fmla="*/ 957910 h 957910"/>
                <a:gd name="connsiteX5" fmla="*/ 649466 w 16418522"/>
                <a:gd name="connsiteY5" fmla="*/ 920948 h 957910"/>
                <a:gd name="connsiteX0" fmla="*/ 690973 w 16418511"/>
                <a:gd name="connsiteY0" fmla="*/ 866891 h 957910"/>
                <a:gd name="connsiteX1" fmla="*/ 210 w 16418511"/>
                <a:gd name="connsiteY1" fmla="*/ 624014 h 957910"/>
                <a:gd name="connsiteX2" fmla="*/ 15322760 w 16418511"/>
                <a:gd name="connsiteY2" fmla="*/ 0 h 957910"/>
                <a:gd name="connsiteX3" fmla="*/ 16418511 w 16418511"/>
                <a:gd name="connsiteY3" fmla="*/ 795198 h 957910"/>
                <a:gd name="connsiteX4" fmla="*/ 870519 w 16418511"/>
                <a:gd name="connsiteY4" fmla="*/ 957910 h 957910"/>
                <a:gd name="connsiteX5" fmla="*/ 690973 w 16418511"/>
                <a:gd name="connsiteY5" fmla="*/ 866891 h 957910"/>
                <a:gd name="connsiteX0" fmla="*/ 690973 w 16418511"/>
                <a:gd name="connsiteY0" fmla="*/ 866891 h 933885"/>
                <a:gd name="connsiteX1" fmla="*/ 210 w 16418511"/>
                <a:gd name="connsiteY1" fmla="*/ 624014 h 933885"/>
                <a:gd name="connsiteX2" fmla="*/ 15322760 w 16418511"/>
                <a:gd name="connsiteY2" fmla="*/ 0 h 933885"/>
                <a:gd name="connsiteX3" fmla="*/ 16418511 w 16418511"/>
                <a:gd name="connsiteY3" fmla="*/ 795198 h 933885"/>
                <a:gd name="connsiteX4" fmla="*/ 888971 w 16418511"/>
                <a:gd name="connsiteY4" fmla="*/ 933885 h 933885"/>
                <a:gd name="connsiteX5" fmla="*/ 690973 w 16418511"/>
                <a:gd name="connsiteY5" fmla="*/ 866891 h 933885"/>
                <a:gd name="connsiteX0" fmla="*/ 690973 w 16418511"/>
                <a:gd name="connsiteY0" fmla="*/ 866891 h 933885"/>
                <a:gd name="connsiteX1" fmla="*/ 210 w 16418511"/>
                <a:gd name="connsiteY1" fmla="*/ 624014 h 933885"/>
                <a:gd name="connsiteX2" fmla="*/ 15322760 w 16418511"/>
                <a:gd name="connsiteY2" fmla="*/ 0 h 933885"/>
                <a:gd name="connsiteX3" fmla="*/ 16418511 w 16418511"/>
                <a:gd name="connsiteY3" fmla="*/ 795198 h 933885"/>
                <a:gd name="connsiteX4" fmla="*/ 15836603 w 16418511"/>
                <a:gd name="connsiteY4" fmla="*/ 715148 h 933885"/>
                <a:gd name="connsiteX5" fmla="*/ 888971 w 16418511"/>
                <a:gd name="connsiteY5" fmla="*/ 933885 h 933885"/>
                <a:gd name="connsiteX6" fmla="*/ 690973 w 16418511"/>
                <a:gd name="connsiteY6" fmla="*/ 866891 h 933885"/>
                <a:gd name="connsiteX0" fmla="*/ 690973 w 15841982"/>
                <a:gd name="connsiteY0" fmla="*/ 866891 h 933885"/>
                <a:gd name="connsiteX1" fmla="*/ 210 w 15841982"/>
                <a:gd name="connsiteY1" fmla="*/ 624014 h 933885"/>
                <a:gd name="connsiteX2" fmla="*/ 15322760 w 15841982"/>
                <a:gd name="connsiteY2" fmla="*/ 0 h 933885"/>
                <a:gd name="connsiteX3" fmla="*/ 15824335 w 15841982"/>
                <a:gd name="connsiteY3" fmla="*/ 569264 h 933885"/>
                <a:gd name="connsiteX4" fmla="*/ 15836603 w 15841982"/>
                <a:gd name="connsiteY4" fmla="*/ 715148 h 933885"/>
                <a:gd name="connsiteX5" fmla="*/ 888971 w 15841982"/>
                <a:gd name="connsiteY5" fmla="*/ 933885 h 933885"/>
                <a:gd name="connsiteX6" fmla="*/ 690973 w 15841982"/>
                <a:gd name="connsiteY6" fmla="*/ 866891 h 933885"/>
                <a:gd name="connsiteX0" fmla="*/ 924485 w 16075494"/>
                <a:gd name="connsiteY0" fmla="*/ 866891 h 933885"/>
                <a:gd name="connsiteX1" fmla="*/ 158 w 16075494"/>
                <a:gd name="connsiteY1" fmla="*/ 387372 h 933885"/>
                <a:gd name="connsiteX2" fmla="*/ 15556272 w 16075494"/>
                <a:gd name="connsiteY2" fmla="*/ 0 h 933885"/>
                <a:gd name="connsiteX3" fmla="*/ 16057847 w 16075494"/>
                <a:gd name="connsiteY3" fmla="*/ 569264 h 933885"/>
                <a:gd name="connsiteX4" fmla="*/ 16070115 w 16075494"/>
                <a:gd name="connsiteY4" fmla="*/ 715148 h 933885"/>
                <a:gd name="connsiteX5" fmla="*/ 1122483 w 16075494"/>
                <a:gd name="connsiteY5" fmla="*/ 933885 h 933885"/>
                <a:gd name="connsiteX6" fmla="*/ 924485 w 16075494"/>
                <a:gd name="connsiteY6" fmla="*/ 866891 h 933885"/>
                <a:gd name="connsiteX0" fmla="*/ 924485 w 16075494"/>
                <a:gd name="connsiteY0" fmla="*/ 866891 h 866891"/>
                <a:gd name="connsiteX1" fmla="*/ 158 w 16075494"/>
                <a:gd name="connsiteY1" fmla="*/ 387372 h 866891"/>
                <a:gd name="connsiteX2" fmla="*/ 15556272 w 16075494"/>
                <a:gd name="connsiteY2" fmla="*/ 0 h 866891"/>
                <a:gd name="connsiteX3" fmla="*/ 16057847 w 16075494"/>
                <a:gd name="connsiteY3" fmla="*/ 569264 h 866891"/>
                <a:gd name="connsiteX4" fmla="*/ 16070115 w 16075494"/>
                <a:gd name="connsiteY4" fmla="*/ 715148 h 866891"/>
                <a:gd name="connsiteX5" fmla="*/ 1023095 w 16075494"/>
                <a:gd name="connsiteY5" fmla="*/ 751953 h 866891"/>
                <a:gd name="connsiteX6" fmla="*/ 924485 w 16075494"/>
                <a:gd name="connsiteY6" fmla="*/ 866891 h 866891"/>
                <a:gd name="connsiteX0" fmla="*/ 821274 w 16075513"/>
                <a:gd name="connsiteY0" fmla="*/ 755505 h 755505"/>
                <a:gd name="connsiteX1" fmla="*/ 177 w 16075513"/>
                <a:gd name="connsiteY1" fmla="*/ 387372 h 755505"/>
                <a:gd name="connsiteX2" fmla="*/ 15556291 w 16075513"/>
                <a:gd name="connsiteY2" fmla="*/ 0 h 755505"/>
                <a:gd name="connsiteX3" fmla="*/ 16057866 w 16075513"/>
                <a:gd name="connsiteY3" fmla="*/ 569264 h 755505"/>
                <a:gd name="connsiteX4" fmla="*/ 16070134 w 16075513"/>
                <a:gd name="connsiteY4" fmla="*/ 715148 h 755505"/>
                <a:gd name="connsiteX5" fmla="*/ 1023114 w 16075513"/>
                <a:gd name="connsiteY5" fmla="*/ 751953 h 755505"/>
                <a:gd name="connsiteX6" fmla="*/ 821274 w 16075513"/>
                <a:gd name="connsiteY6" fmla="*/ 755505 h 755505"/>
                <a:gd name="connsiteX0" fmla="*/ 821274 w 16057866"/>
                <a:gd name="connsiteY0" fmla="*/ 755505 h 755505"/>
                <a:gd name="connsiteX1" fmla="*/ 177 w 16057866"/>
                <a:gd name="connsiteY1" fmla="*/ 387372 h 755505"/>
                <a:gd name="connsiteX2" fmla="*/ 15556291 w 16057866"/>
                <a:gd name="connsiteY2" fmla="*/ 0 h 755505"/>
                <a:gd name="connsiteX3" fmla="*/ 16057866 w 16057866"/>
                <a:gd name="connsiteY3" fmla="*/ 569264 h 755505"/>
                <a:gd name="connsiteX4" fmla="*/ 15650700 w 16057866"/>
                <a:gd name="connsiteY4" fmla="*/ 704123 h 755505"/>
                <a:gd name="connsiteX5" fmla="*/ 1023114 w 16057866"/>
                <a:gd name="connsiteY5" fmla="*/ 751953 h 755505"/>
                <a:gd name="connsiteX6" fmla="*/ 821274 w 16057866"/>
                <a:gd name="connsiteY6" fmla="*/ 755505 h 755505"/>
                <a:gd name="connsiteX0" fmla="*/ 821274 w 15734157"/>
                <a:gd name="connsiteY0" fmla="*/ 755505 h 755505"/>
                <a:gd name="connsiteX1" fmla="*/ 177 w 15734157"/>
                <a:gd name="connsiteY1" fmla="*/ 387372 h 755505"/>
                <a:gd name="connsiteX2" fmla="*/ 15556291 w 15734157"/>
                <a:gd name="connsiteY2" fmla="*/ 0 h 755505"/>
                <a:gd name="connsiteX3" fmla="*/ 15734157 w 15734157"/>
                <a:gd name="connsiteY3" fmla="*/ 531920 h 755505"/>
                <a:gd name="connsiteX4" fmla="*/ 15650700 w 15734157"/>
                <a:gd name="connsiteY4" fmla="*/ 704123 h 755505"/>
                <a:gd name="connsiteX5" fmla="*/ 1023114 w 15734157"/>
                <a:gd name="connsiteY5" fmla="*/ 751953 h 755505"/>
                <a:gd name="connsiteX6" fmla="*/ 821274 w 15734157"/>
                <a:gd name="connsiteY6" fmla="*/ 755505 h 755505"/>
                <a:gd name="connsiteX0" fmla="*/ 821274 w 16622383"/>
                <a:gd name="connsiteY0" fmla="*/ 809717 h 809717"/>
                <a:gd name="connsiteX1" fmla="*/ 177 w 16622383"/>
                <a:gd name="connsiteY1" fmla="*/ 441584 h 809717"/>
                <a:gd name="connsiteX2" fmla="*/ 15556291 w 16622383"/>
                <a:gd name="connsiteY2" fmla="*/ 54212 h 809717"/>
                <a:gd name="connsiteX3" fmla="*/ 15219510 w 16622383"/>
                <a:gd name="connsiteY3" fmla="*/ 58016 h 809717"/>
                <a:gd name="connsiteX4" fmla="*/ 15734157 w 16622383"/>
                <a:gd name="connsiteY4" fmla="*/ 586132 h 809717"/>
                <a:gd name="connsiteX5" fmla="*/ 15650700 w 16622383"/>
                <a:gd name="connsiteY5" fmla="*/ 758335 h 809717"/>
                <a:gd name="connsiteX6" fmla="*/ 1023114 w 16622383"/>
                <a:gd name="connsiteY6" fmla="*/ 806165 h 809717"/>
                <a:gd name="connsiteX7" fmla="*/ 821274 w 16622383"/>
                <a:gd name="connsiteY7" fmla="*/ 809717 h 809717"/>
                <a:gd name="connsiteX0" fmla="*/ 821274 w 16727873"/>
                <a:gd name="connsiteY0" fmla="*/ 796015 h 796015"/>
                <a:gd name="connsiteX1" fmla="*/ 177 w 16727873"/>
                <a:gd name="connsiteY1" fmla="*/ 427882 h 796015"/>
                <a:gd name="connsiteX2" fmla="*/ 15556291 w 16727873"/>
                <a:gd name="connsiteY2" fmla="*/ 40510 h 796015"/>
                <a:gd name="connsiteX3" fmla="*/ 15286210 w 16727873"/>
                <a:gd name="connsiteY3" fmla="*/ 39399 h 796015"/>
                <a:gd name="connsiteX4" fmla="*/ 15219510 w 16727873"/>
                <a:gd name="connsiteY4" fmla="*/ 44314 h 796015"/>
                <a:gd name="connsiteX5" fmla="*/ 15734157 w 16727873"/>
                <a:gd name="connsiteY5" fmla="*/ 572430 h 796015"/>
                <a:gd name="connsiteX6" fmla="*/ 15650700 w 16727873"/>
                <a:gd name="connsiteY6" fmla="*/ 744633 h 796015"/>
                <a:gd name="connsiteX7" fmla="*/ 1023114 w 16727873"/>
                <a:gd name="connsiteY7" fmla="*/ 792463 h 796015"/>
                <a:gd name="connsiteX8" fmla="*/ 821274 w 16727873"/>
                <a:gd name="connsiteY8" fmla="*/ 796015 h 796015"/>
                <a:gd name="connsiteX0" fmla="*/ 1369609 w 17276208"/>
                <a:gd name="connsiteY0" fmla="*/ 796015 h 796015"/>
                <a:gd name="connsiteX1" fmla="*/ 108 w 17276208"/>
                <a:gd name="connsiteY1" fmla="*/ 425924 h 796015"/>
                <a:gd name="connsiteX2" fmla="*/ 16104626 w 17276208"/>
                <a:gd name="connsiteY2" fmla="*/ 40510 h 796015"/>
                <a:gd name="connsiteX3" fmla="*/ 15834545 w 17276208"/>
                <a:gd name="connsiteY3" fmla="*/ 39399 h 796015"/>
                <a:gd name="connsiteX4" fmla="*/ 15767845 w 17276208"/>
                <a:gd name="connsiteY4" fmla="*/ 44314 h 796015"/>
                <a:gd name="connsiteX5" fmla="*/ 16282492 w 17276208"/>
                <a:gd name="connsiteY5" fmla="*/ 572430 h 796015"/>
                <a:gd name="connsiteX6" fmla="*/ 16199035 w 17276208"/>
                <a:gd name="connsiteY6" fmla="*/ 744633 h 796015"/>
                <a:gd name="connsiteX7" fmla="*/ 1571449 w 17276208"/>
                <a:gd name="connsiteY7" fmla="*/ 792463 h 796015"/>
                <a:gd name="connsiteX8" fmla="*/ 1369609 w 17276208"/>
                <a:gd name="connsiteY8" fmla="*/ 796015 h 796015"/>
                <a:gd name="connsiteX0" fmla="*/ 1342810 w 17276209"/>
                <a:gd name="connsiteY0" fmla="*/ 796779 h 796779"/>
                <a:gd name="connsiteX1" fmla="*/ 109 w 17276209"/>
                <a:gd name="connsiteY1" fmla="*/ 425924 h 796779"/>
                <a:gd name="connsiteX2" fmla="*/ 16104627 w 17276209"/>
                <a:gd name="connsiteY2" fmla="*/ 40510 h 796779"/>
                <a:gd name="connsiteX3" fmla="*/ 15834546 w 17276209"/>
                <a:gd name="connsiteY3" fmla="*/ 39399 h 796779"/>
                <a:gd name="connsiteX4" fmla="*/ 15767846 w 17276209"/>
                <a:gd name="connsiteY4" fmla="*/ 44314 h 796779"/>
                <a:gd name="connsiteX5" fmla="*/ 16282493 w 17276209"/>
                <a:gd name="connsiteY5" fmla="*/ 572430 h 796779"/>
                <a:gd name="connsiteX6" fmla="*/ 16199036 w 17276209"/>
                <a:gd name="connsiteY6" fmla="*/ 744633 h 796779"/>
                <a:gd name="connsiteX7" fmla="*/ 1571450 w 17276209"/>
                <a:gd name="connsiteY7" fmla="*/ 792463 h 796779"/>
                <a:gd name="connsiteX8" fmla="*/ 1342810 w 17276209"/>
                <a:gd name="connsiteY8" fmla="*/ 796779 h 796779"/>
                <a:gd name="connsiteX0" fmla="*/ 1342811 w 17276210"/>
                <a:gd name="connsiteY0" fmla="*/ 796779 h 796779"/>
                <a:gd name="connsiteX1" fmla="*/ 110 w 17276210"/>
                <a:gd name="connsiteY1" fmla="*/ 425924 h 796779"/>
                <a:gd name="connsiteX2" fmla="*/ 16104628 w 17276210"/>
                <a:gd name="connsiteY2" fmla="*/ 40510 h 796779"/>
                <a:gd name="connsiteX3" fmla="*/ 15834547 w 17276210"/>
                <a:gd name="connsiteY3" fmla="*/ 39399 h 796779"/>
                <a:gd name="connsiteX4" fmla="*/ 15767847 w 17276210"/>
                <a:gd name="connsiteY4" fmla="*/ 44314 h 796779"/>
                <a:gd name="connsiteX5" fmla="*/ 16282494 w 17276210"/>
                <a:gd name="connsiteY5" fmla="*/ 572430 h 796779"/>
                <a:gd name="connsiteX6" fmla="*/ 16199037 w 17276210"/>
                <a:gd name="connsiteY6" fmla="*/ 744633 h 796779"/>
                <a:gd name="connsiteX7" fmla="*/ 3644069 w 17276210"/>
                <a:gd name="connsiteY7" fmla="*/ 771469 h 796779"/>
                <a:gd name="connsiteX8" fmla="*/ 1342811 w 17276210"/>
                <a:gd name="connsiteY8" fmla="*/ 796779 h 796779"/>
                <a:gd name="connsiteX0" fmla="*/ 3076565 w 17276149"/>
                <a:gd name="connsiteY0" fmla="*/ 773714 h 773714"/>
                <a:gd name="connsiteX1" fmla="*/ 49 w 17276149"/>
                <a:gd name="connsiteY1" fmla="*/ 425924 h 773714"/>
                <a:gd name="connsiteX2" fmla="*/ 16104567 w 17276149"/>
                <a:gd name="connsiteY2" fmla="*/ 40510 h 773714"/>
                <a:gd name="connsiteX3" fmla="*/ 15834486 w 17276149"/>
                <a:gd name="connsiteY3" fmla="*/ 39399 h 773714"/>
                <a:gd name="connsiteX4" fmla="*/ 15767786 w 17276149"/>
                <a:gd name="connsiteY4" fmla="*/ 44314 h 773714"/>
                <a:gd name="connsiteX5" fmla="*/ 16282433 w 17276149"/>
                <a:gd name="connsiteY5" fmla="*/ 572430 h 773714"/>
                <a:gd name="connsiteX6" fmla="*/ 16198976 w 17276149"/>
                <a:gd name="connsiteY6" fmla="*/ 744633 h 773714"/>
                <a:gd name="connsiteX7" fmla="*/ 3644008 w 17276149"/>
                <a:gd name="connsiteY7" fmla="*/ 771469 h 773714"/>
                <a:gd name="connsiteX8" fmla="*/ 3076565 w 17276149"/>
                <a:gd name="connsiteY8" fmla="*/ 773714 h 773714"/>
                <a:gd name="connsiteX0" fmla="*/ 3076565 w 17276149"/>
                <a:gd name="connsiteY0" fmla="*/ 773714 h 773714"/>
                <a:gd name="connsiteX1" fmla="*/ 49 w 17276149"/>
                <a:gd name="connsiteY1" fmla="*/ 425924 h 773714"/>
                <a:gd name="connsiteX2" fmla="*/ 16104567 w 17276149"/>
                <a:gd name="connsiteY2" fmla="*/ 40510 h 773714"/>
                <a:gd name="connsiteX3" fmla="*/ 15834486 w 17276149"/>
                <a:gd name="connsiteY3" fmla="*/ 39399 h 773714"/>
                <a:gd name="connsiteX4" fmla="*/ 15767786 w 17276149"/>
                <a:gd name="connsiteY4" fmla="*/ 44314 h 773714"/>
                <a:gd name="connsiteX5" fmla="*/ 16282433 w 17276149"/>
                <a:gd name="connsiteY5" fmla="*/ 572430 h 773714"/>
                <a:gd name="connsiteX6" fmla="*/ 15469819 w 17276149"/>
                <a:gd name="connsiteY6" fmla="*/ 732751 h 773714"/>
                <a:gd name="connsiteX7" fmla="*/ 3644008 w 17276149"/>
                <a:gd name="connsiteY7" fmla="*/ 771469 h 773714"/>
                <a:gd name="connsiteX8" fmla="*/ 3076565 w 17276149"/>
                <a:gd name="connsiteY8" fmla="*/ 773714 h 773714"/>
                <a:gd name="connsiteX0" fmla="*/ 3076565 w 17276149"/>
                <a:gd name="connsiteY0" fmla="*/ 771455 h 771455"/>
                <a:gd name="connsiteX1" fmla="*/ 49 w 17276149"/>
                <a:gd name="connsiteY1" fmla="*/ 423665 h 771455"/>
                <a:gd name="connsiteX2" fmla="*/ 16104567 w 17276149"/>
                <a:gd name="connsiteY2" fmla="*/ 38251 h 771455"/>
                <a:gd name="connsiteX3" fmla="*/ 15834486 w 17276149"/>
                <a:gd name="connsiteY3" fmla="*/ 37140 h 771455"/>
                <a:gd name="connsiteX4" fmla="*/ 15767786 w 17276149"/>
                <a:gd name="connsiteY4" fmla="*/ 42055 h 771455"/>
                <a:gd name="connsiteX5" fmla="*/ 15745394 w 17276149"/>
                <a:gd name="connsiteY5" fmla="*/ 589132 h 771455"/>
                <a:gd name="connsiteX6" fmla="*/ 15469819 w 17276149"/>
                <a:gd name="connsiteY6" fmla="*/ 730492 h 771455"/>
                <a:gd name="connsiteX7" fmla="*/ 3644008 w 17276149"/>
                <a:gd name="connsiteY7" fmla="*/ 769210 h 771455"/>
                <a:gd name="connsiteX8" fmla="*/ 3076565 w 17276149"/>
                <a:gd name="connsiteY8" fmla="*/ 771455 h 771455"/>
                <a:gd name="connsiteX0" fmla="*/ 3076565 w 17276149"/>
                <a:gd name="connsiteY0" fmla="*/ 771455 h 771455"/>
                <a:gd name="connsiteX1" fmla="*/ 49 w 17276149"/>
                <a:gd name="connsiteY1" fmla="*/ 423665 h 771455"/>
                <a:gd name="connsiteX2" fmla="*/ 16104567 w 17276149"/>
                <a:gd name="connsiteY2" fmla="*/ 38251 h 771455"/>
                <a:gd name="connsiteX3" fmla="*/ 15834486 w 17276149"/>
                <a:gd name="connsiteY3" fmla="*/ 37140 h 771455"/>
                <a:gd name="connsiteX4" fmla="*/ 15767786 w 17276149"/>
                <a:gd name="connsiteY4" fmla="*/ 42055 h 771455"/>
                <a:gd name="connsiteX5" fmla="*/ 15745394 w 17276149"/>
                <a:gd name="connsiteY5" fmla="*/ 589132 h 771455"/>
                <a:gd name="connsiteX6" fmla="*/ 15469819 w 17276149"/>
                <a:gd name="connsiteY6" fmla="*/ 730492 h 771455"/>
                <a:gd name="connsiteX7" fmla="*/ 3644008 w 17276149"/>
                <a:gd name="connsiteY7" fmla="*/ 769210 h 771455"/>
                <a:gd name="connsiteX8" fmla="*/ 3076565 w 17276149"/>
                <a:gd name="connsiteY8" fmla="*/ 771455 h 771455"/>
                <a:gd name="connsiteX0" fmla="*/ 3076565 w 17276149"/>
                <a:gd name="connsiteY0" fmla="*/ 779017 h 779017"/>
                <a:gd name="connsiteX1" fmla="*/ 49 w 17276149"/>
                <a:gd name="connsiteY1" fmla="*/ 431227 h 779017"/>
                <a:gd name="connsiteX2" fmla="*/ 16104567 w 17276149"/>
                <a:gd name="connsiteY2" fmla="*/ 45813 h 779017"/>
                <a:gd name="connsiteX3" fmla="*/ 15834486 w 17276149"/>
                <a:gd name="connsiteY3" fmla="*/ 44702 h 779017"/>
                <a:gd name="connsiteX4" fmla="*/ 15767786 w 17276149"/>
                <a:gd name="connsiteY4" fmla="*/ 49617 h 779017"/>
                <a:gd name="connsiteX5" fmla="*/ 15071550 w 17276149"/>
                <a:gd name="connsiteY5" fmla="*/ 698869 h 779017"/>
                <a:gd name="connsiteX6" fmla="*/ 15469819 w 17276149"/>
                <a:gd name="connsiteY6" fmla="*/ 738054 h 779017"/>
                <a:gd name="connsiteX7" fmla="*/ 3644008 w 17276149"/>
                <a:gd name="connsiteY7" fmla="*/ 776772 h 779017"/>
                <a:gd name="connsiteX8" fmla="*/ 3076565 w 17276149"/>
                <a:gd name="connsiteY8" fmla="*/ 779017 h 779017"/>
                <a:gd name="connsiteX0" fmla="*/ 3076565 w 17276149"/>
                <a:gd name="connsiteY0" fmla="*/ 779017 h 779017"/>
                <a:gd name="connsiteX1" fmla="*/ 49 w 17276149"/>
                <a:gd name="connsiteY1" fmla="*/ 431227 h 779017"/>
                <a:gd name="connsiteX2" fmla="*/ 16104567 w 17276149"/>
                <a:gd name="connsiteY2" fmla="*/ 45813 h 779017"/>
                <a:gd name="connsiteX3" fmla="*/ 15834486 w 17276149"/>
                <a:gd name="connsiteY3" fmla="*/ 44702 h 779017"/>
                <a:gd name="connsiteX4" fmla="*/ 15767786 w 17276149"/>
                <a:gd name="connsiteY4" fmla="*/ 49617 h 779017"/>
                <a:gd name="connsiteX5" fmla="*/ 15071550 w 17276149"/>
                <a:gd name="connsiteY5" fmla="*/ 698869 h 779017"/>
                <a:gd name="connsiteX6" fmla="*/ 15022718 w 17276149"/>
                <a:gd name="connsiteY6" fmla="*/ 729383 h 779017"/>
                <a:gd name="connsiteX7" fmla="*/ 3644008 w 17276149"/>
                <a:gd name="connsiteY7" fmla="*/ 776772 h 779017"/>
                <a:gd name="connsiteX8" fmla="*/ 3076565 w 17276149"/>
                <a:gd name="connsiteY8" fmla="*/ 779017 h 779017"/>
                <a:gd name="connsiteX0" fmla="*/ 3076565 w 17276149"/>
                <a:gd name="connsiteY0" fmla="*/ 777686 h 777686"/>
                <a:gd name="connsiteX1" fmla="*/ 49 w 17276149"/>
                <a:gd name="connsiteY1" fmla="*/ 429896 h 777686"/>
                <a:gd name="connsiteX2" fmla="*/ 16104567 w 17276149"/>
                <a:gd name="connsiteY2" fmla="*/ 44482 h 777686"/>
                <a:gd name="connsiteX3" fmla="*/ 15834486 w 17276149"/>
                <a:gd name="connsiteY3" fmla="*/ 43371 h 777686"/>
                <a:gd name="connsiteX4" fmla="*/ 15767786 w 17276149"/>
                <a:gd name="connsiteY4" fmla="*/ 48286 h 777686"/>
                <a:gd name="connsiteX5" fmla="*/ 14959483 w 17276149"/>
                <a:gd name="connsiteY5" fmla="*/ 679546 h 777686"/>
                <a:gd name="connsiteX6" fmla="*/ 15022718 w 17276149"/>
                <a:gd name="connsiteY6" fmla="*/ 728052 h 777686"/>
                <a:gd name="connsiteX7" fmla="*/ 3644008 w 17276149"/>
                <a:gd name="connsiteY7" fmla="*/ 775441 h 777686"/>
                <a:gd name="connsiteX8" fmla="*/ 3076565 w 17276149"/>
                <a:gd name="connsiteY8" fmla="*/ 777686 h 777686"/>
                <a:gd name="connsiteX0" fmla="*/ 3076565 w 17276149"/>
                <a:gd name="connsiteY0" fmla="*/ 777686 h 777686"/>
                <a:gd name="connsiteX1" fmla="*/ 49 w 17276149"/>
                <a:gd name="connsiteY1" fmla="*/ 429896 h 777686"/>
                <a:gd name="connsiteX2" fmla="*/ 16104567 w 17276149"/>
                <a:gd name="connsiteY2" fmla="*/ 44482 h 777686"/>
                <a:gd name="connsiteX3" fmla="*/ 15834486 w 17276149"/>
                <a:gd name="connsiteY3" fmla="*/ 43371 h 777686"/>
                <a:gd name="connsiteX4" fmla="*/ 15767786 w 17276149"/>
                <a:gd name="connsiteY4" fmla="*/ 48286 h 777686"/>
                <a:gd name="connsiteX5" fmla="*/ 14959483 w 17276149"/>
                <a:gd name="connsiteY5" fmla="*/ 679546 h 777686"/>
                <a:gd name="connsiteX6" fmla="*/ 15022718 w 17276149"/>
                <a:gd name="connsiteY6" fmla="*/ 728052 h 777686"/>
                <a:gd name="connsiteX7" fmla="*/ 3644008 w 17276149"/>
                <a:gd name="connsiteY7" fmla="*/ 775441 h 777686"/>
                <a:gd name="connsiteX8" fmla="*/ 3076565 w 17276149"/>
                <a:gd name="connsiteY8" fmla="*/ 777686 h 777686"/>
                <a:gd name="connsiteX0" fmla="*/ 3076565 w 17276149"/>
                <a:gd name="connsiteY0" fmla="*/ 777686 h 777686"/>
                <a:gd name="connsiteX1" fmla="*/ 49 w 17276149"/>
                <a:gd name="connsiteY1" fmla="*/ 429896 h 777686"/>
                <a:gd name="connsiteX2" fmla="*/ 16104567 w 17276149"/>
                <a:gd name="connsiteY2" fmla="*/ 44482 h 777686"/>
                <a:gd name="connsiteX3" fmla="*/ 15834486 w 17276149"/>
                <a:gd name="connsiteY3" fmla="*/ 43371 h 777686"/>
                <a:gd name="connsiteX4" fmla="*/ 15767786 w 17276149"/>
                <a:gd name="connsiteY4" fmla="*/ 48286 h 777686"/>
                <a:gd name="connsiteX5" fmla="*/ 14959483 w 17276149"/>
                <a:gd name="connsiteY5" fmla="*/ 679546 h 777686"/>
                <a:gd name="connsiteX6" fmla="*/ 14841667 w 17276149"/>
                <a:gd name="connsiteY6" fmla="*/ 720022 h 777686"/>
                <a:gd name="connsiteX7" fmla="*/ 3644008 w 17276149"/>
                <a:gd name="connsiteY7" fmla="*/ 775441 h 777686"/>
                <a:gd name="connsiteX8" fmla="*/ 3076565 w 17276149"/>
                <a:gd name="connsiteY8" fmla="*/ 777686 h 777686"/>
                <a:gd name="connsiteX0" fmla="*/ 3076565 w 17276149"/>
                <a:gd name="connsiteY0" fmla="*/ 777686 h 777686"/>
                <a:gd name="connsiteX1" fmla="*/ 49 w 17276149"/>
                <a:gd name="connsiteY1" fmla="*/ 429896 h 777686"/>
                <a:gd name="connsiteX2" fmla="*/ 16104567 w 17276149"/>
                <a:gd name="connsiteY2" fmla="*/ 44482 h 777686"/>
                <a:gd name="connsiteX3" fmla="*/ 15834486 w 17276149"/>
                <a:gd name="connsiteY3" fmla="*/ 43371 h 777686"/>
                <a:gd name="connsiteX4" fmla="*/ 15767786 w 17276149"/>
                <a:gd name="connsiteY4" fmla="*/ 48286 h 777686"/>
                <a:gd name="connsiteX5" fmla="*/ 14959483 w 17276149"/>
                <a:gd name="connsiteY5" fmla="*/ 679546 h 777686"/>
                <a:gd name="connsiteX6" fmla="*/ 14841667 w 17276149"/>
                <a:gd name="connsiteY6" fmla="*/ 720022 h 777686"/>
                <a:gd name="connsiteX7" fmla="*/ 3644008 w 17276149"/>
                <a:gd name="connsiteY7" fmla="*/ 775441 h 777686"/>
                <a:gd name="connsiteX8" fmla="*/ 3076565 w 17276149"/>
                <a:gd name="connsiteY8" fmla="*/ 777686 h 777686"/>
                <a:gd name="connsiteX0" fmla="*/ 3076565 w 17276149"/>
                <a:gd name="connsiteY0" fmla="*/ 777686 h 777686"/>
                <a:gd name="connsiteX1" fmla="*/ 49 w 17276149"/>
                <a:gd name="connsiteY1" fmla="*/ 429896 h 777686"/>
                <a:gd name="connsiteX2" fmla="*/ 16104567 w 17276149"/>
                <a:gd name="connsiteY2" fmla="*/ 44482 h 777686"/>
                <a:gd name="connsiteX3" fmla="*/ 15834486 w 17276149"/>
                <a:gd name="connsiteY3" fmla="*/ 43371 h 777686"/>
                <a:gd name="connsiteX4" fmla="*/ 15767786 w 17276149"/>
                <a:gd name="connsiteY4" fmla="*/ 48286 h 777686"/>
                <a:gd name="connsiteX5" fmla="*/ 14959483 w 17276149"/>
                <a:gd name="connsiteY5" fmla="*/ 679546 h 777686"/>
                <a:gd name="connsiteX6" fmla="*/ 14841667 w 17276149"/>
                <a:gd name="connsiteY6" fmla="*/ 720022 h 777686"/>
                <a:gd name="connsiteX7" fmla="*/ 3644008 w 17276149"/>
                <a:gd name="connsiteY7" fmla="*/ 775441 h 777686"/>
                <a:gd name="connsiteX8" fmla="*/ 3076565 w 17276149"/>
                <a:gd name="connsiteY8" fmla="*/ 777686 h 777686"/>
                <a:gd name="connsiteX0" fmla="*/ 3076565 w 17276149"/>
                <a:gd name="connsiteY0" fmla="*/ 777686 h 777686"/>
                <a:gd name="connsiteX1" fmla="*/ 49 w 17276149"/>
                <a:gd name="connsiteY1" fmla="*/ 429896 h 777686"/>
                <a:gd name="connsiteX2" fmla="*/ 16104567 w 17276149"/>
                <a:gd name="connsiteY2" fmla="*/ 44482 h 777686"/>
                <a:gd name="connsiteX3" fmla="*/ 15834486 w 17276149"/>
                <a:gd name="connsiteY3" fmla="*/ 43371 h 777686"/>
                <a:gd name="connsiteX4" fmla="*/ 15767786 w 17276149"/>
                <a:gd name="connsiteY4" fmla="*/ 48286 h 777686"/>
                <a:gd name="connsiteX5" fmla="*/ 14959483 w 17276149"/>
                <a:gd name="connsiteY5" fmla="*/ 679546 h 777686"/>
                <a:gd name="connsiteX6" fmla="*/ 14789172 w 17276149"/>
                <a:gd name="connsiteY6" fmla="*/ 691144 h 777686"/>
                <a:gd name="connsiteX7" fmla="*/ 14841667 w 17276149"/>
                <a:gd name="connsiteY7" fmla="*/ 720022 h 777686"/>
                <a:gd name="connsiteX8" fmla="*/ 3644008 w 17276149"/>
                <a:gd name="connsiteY8" fmla="*/ 775441 h 777686"/>
                <a:gd name="connsiteX9" fmla="*/ 3076565 w 17276149"/>
                <a:gd name="connsiteY9" fmla="*/ 777686 h 777686"/>
                <a:gd name="connsiteX0" fmla="*/ 3076565 w 17276149"/>
                <a:gd name="connsiteY0" fmla="*/ 777686 h 777686"/>
                <a:gd name="connsiteX1" fmla="*/ 49 w 17276149"/>
                <a:gd name="connsiteY1" fmla="*/ 429896 h 777686"/>
                <a:gd name="connsiteX2" fmla="*/ 16104567 w 17276149"/>
                <a:gd name="connsiteY2" fmla="*/ 44482 h 777686"/>
                <a:gd name="connsiteX3" fmla="*/ 15834486 w 17276149"/>
                <a:gd name="connsiteY3" fmla="*/ 43371 h 777686"/>
                <a:gd name="connsiteX4" fmla="*/ 15767786 w 17276149"/>
                <a:gd name="connsiteY4" fmla="*/ 48286 h 777686"/>
                <a:gd name="connsiteX5" fmla="*/ 14959483 w 17276149"/>
                <a:gd name="connsiteY5" fmla="*/ 679546 h 777686"/>
                <a:gd name="connsiteX6" fmla="*/ 14789172 w 17276149"/>
                <a:gd name="connsiteY6" fmla="*/ 691144 h 777686"/>
                <a:gd name="connsiteX7" fmla="*/ 14894253 w 17276149"/>
                <a:gd name="connsiteY7" fmla="*/ 715025 h 777686"/>
                <a:gd name="connsiteX8" fmla="*/ 14841667 w 17276149"/>
                <a:gd name="connsiteY8" fmla="*/ 720022 h 777686"/>
                <a:gd name="connsiteX9" fmla="*/ 3644008 w 17276149"/>
                <a:gd name="connsiteY9" fmla="*/ 775441 h 777686"/>
                <a:gd name="connsiteX10" fmla="*/ 3076565 w 17276149"/>
                <a:gd name="connsiteY10" fmla="*/ 777686 h 777686"/>
                <a:gd name="connsiteX0" fmla="*/ 710375 w 17276302"/>
                <a:gd name="connsiteY0" fmla="*/ 764904 h 775441"/>
                <a:gd name="connsiteX1" fmla="*/ 202 w 17276302"/>
                <a:gd name="connsiteY1" fmla="*/ 429896 h 775441"/>
                <a:gd name="connsiteX2" fmla="*/ 16104720 w 17276302"/>
                <a:gd name="connsiteY2" fmla="*/ 44482 h 775441"/>
                <a:gd name="connsiteX3" fmla="*/ 15834639 w 17276302"/>
                <a:gd name="connsiteY3" fmla="*/ 43371 h 775441"/>
                <a:gd name="connsiteX4" fmla="*/ 15767939 w 17276302"/>
                <a:gd name="connsiteY4" fmla="*/ 48286 h 775441"/>
                <a:gd name="connsiteX5" fmla="*/ 14959636 w 17276302"/>
                <a:gd name="connsiteY5" fmla="*/ 679546 h 775441"/>
                <a:gd name="connsiteX6" fmla="*/ 14789325 w 17276302"/>
                <a:gd name="connsiteY6" fmla="*/ 691144 h 775441"/>
                <a:gd name="connsiteX7" fmla="*/ 14894406 w 17276302"/>
                <a:gd name="connsiteY7" fmla="*/ 715025 h 775441"/>
                <a:gd name="connsiteX8" fmla="*/ 14841820 w 17276302"/>
                <a:gd name="connsiteY8" fmla="*/ 720022 h 775441"/>
                <a:gd name="connsiteX9" fmla="*/ 3644161 w 17276302"/>
                <a:gd name="connsiteY9" fmla="*/ 775441 h 775441"/>
                <a:gd name="connsiteX10" fmla="*/ 710375 w 17276302"/>
                <a:gd name="connsiteY10" fmla="*/ 764904 h 775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276302" h="775441">
                  <a:moveTo>
                    <a:pt x="710375" y="764904"/>
                  </a:moveTo>
                  <a:cubicBezTo>
                    <a:pt x="724627" y="764024"/>
                    <a:pt x="-14050" y="430776"/>
                    <a:pt x="202" y="429896"/>
                  </a:cubicBezTo>
                  <a:lnTo>
                    <a:pt x="16104720" y="44482"/>
                  </a:lnTo>
                  <a:cubicBezTo>
                    <a:pt x="18864287" y="-28513"/>
                    <a:pt x="15890769" y="42737"/>
                    <a:pt x="15834639" y="43371"/>
                  </a:cubicBezTo>
                  <a:cubicBezTo>
                    <a:pt x="15778509" y="44005"/>
                    <a:pt x="15913773" y="-57743"/>
                    <a:pt x="15767939" y="48286"/>
                  </a:cubicBezTo>
                  <a:cubicBezTo>
                    <a:pt x="15622105" y="154315"/>
                    <a:pt x="15121574" y="573385"/>
                    <a:pt x="14959636" y="679546"/>
                  </a:cubicBezTo>
                  <a:cubicBezTo>
                    <a:pt x="14797698" y="785707"/>
                    <a:pt x="14681678" y="686071"/>
                    <a:pt x="14789325" y="691144"/>
                  </a:cubicBezTo>
                  <a:cubicBezTo>
                    <a:pt x="14896972" y="696217"/>
                    <a:pt x="14885657" y="710212"/>
                    <a:pt x="14894406" y="715025"/>
                  </a:cubicBezTo>
                  <a:cubicBezTo>
                    <a:pt x="14903155" y="719838"/>
                    <a:pt x="16835379" y="709113"/>
                    <a:pt x="14841820" y="720022"/>
                  </a:cubicBezTo>
                  <a:lnTo>
                    <a:pt x="3644161" y="775441"/>
                  </a:lnTo>
                  <a:lnTo>
                    <a:pt x="710375" y="76490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2060">
                    <a:tint val="66000"/>
                    <a:satMod val="160000"/>
                  </a:srgbClr>
                </a:gs>
                <a:gs pos="50000">
                  <a:srgbClr val="002060">
                    <a:tint val="44500"/>
                    <a:satMod val="160000"/>
                  </a:srgbClr>
                </a:gs>
                <a:gs pos="100000">
                  <a:srgbClr val="002060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 rot="20066872">
              <a:off x="5784337" y="4516529"/>
              <a:ext cx="5832799" cy="424036"/>
            </a:xfrm>
            <a:prstGeom prst="rect">
              <a:avLst/>
            </a:prstGeom>
          </p:spPr>
          <p:txBody>
            <a:bodyPr>
              <a:prstTxWarp prst="textFadeLeft">
                <a:avLst/>
              </a:prstTxWarp>
              <a:spAutoFit/>
            </a:bodyPr>
            <a:lstStyle/>
            <a:p>
              <a:r>
                <a:rPr lang="ru-RU" b="1" dirty="0" smtClean="0">
                  <a:ln w="1905"/>
                  <a:solidFill>
                    <a:srgbClr val="00206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педагогическое сопровождение семьи</a:t>
              </a:r>
              <a:endParaRPr lang="ru-RU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 rot="555397">
            <a:off x="2478935" y="2519410"/>
            <a:ext cx="7994686" cy="856738"/>
            <a:chOff x="-17576" y="2537434"/>
            <a:chExt cx="7994686" cy="856738"/>
          </a:xfrm>
        </p:grpSpPr>
        <p:sp>
          <p:nvSpPr>
            <p:cNvPr id="14" name="Прямоугольник 7"/>
            <p:cNvSpPr/>
            <p:nvPr/>
          </p:nvSpPr>
          <p:spPr>
            <a:xfrm rot="19322283">
              <a:off x="-17576" y="2537434"/>
              <a:ext cx="7994686" cy="856738"/>
            </a:xfrm>
            <a:custGeom>
              <a:avLst/>
              <a:gdLst>
                <a:gd name="connsiteX0" fmla="*/ 0 w 10331471"/>
                <a:gd name="connsiteY0" fmla="*/ 0 h 848872"/>
                <a:gd name="connsiteX1" fmla="*/ 10331471 w 10331471"/>
                <a:gd name="connsiteY1" fmla="*/ 0 h 848872"/>
                <a:gd name="connsiteX2" fmla="*/ 10331471 w 10331471"/>
                <a:gd name="connsiteY2" fmla="*/ 848872 h 848872"/>
                <a:gd name="connsiteX3" fmla="*/ 0 w 10331471"/>
                <a:gd name="connsiteY3" fmla="*/ 848872 h 848872"/>
                <a:gd name="connsiteX4" fmla="*/ 0 w 10331471"/>
                <a:gd name="connsiteY4" fmla="*/ 0 h 848872"/>
                <a:gd name="connsiteX0" fmla="*/ 0 w 10795678"/>
                <a:gd name="connsiteY0" fmla="*/ 221664 h 848872"/>
                <a:gd name="connsiteX1" fmla="*/ 10795678 w 10795678"/>
                <a:gd name="connsiteY1" fmla="*/ 0 h 848872"/>
                <a:gd name="connsiteX2" fmla="*/ 10795678 w 10795678"/>
                <a:gd name="connsiteY2" fmla="*/ 848872 h 848872"/>
                <a:gd name="connsiteX3" fmla="*/ 464207 w 10795678"/>
                <a:gd name="connsiteY3" fmla="*/ 848872 h 848872"/>
                <a:gd name="connsiteX4" fmla="*/ 0 w 10795678"/>
                <a:gd name="connsiteY4" fmla="*/ 221664 h 848872"/>
                <a:gd name="connsiteX0" fmla="*/ 0 w 10795678"/>
                <a:gd name="connsiteY0" fmla="*/ 221664 h 848872"/>
                <a:gd name="connsiteX1" fmla="*/ 10795678 w 10795678"/>
                <a:gd name="connsiteY1" fmla="*/ 0 h 848872"/>
                <a:gd name="connsiteX2" fmla="*/ 10795678 w 10795678"/>
                <a:gd name="connsiteY2" fmla="*/ 848872 h 848872"/>
                <a:gd name="connsiteX3" fmla="*/ 437823 w 10795678"/>
                <a:gd name="connsiteY3" fmla="*/ 658004 h 848872"/>
                <a:gd name="connsiteX4" fmla="*/ 0 w 10795678"/>
                <a:gd name="connsiteY4" fmla="*/ 221664 h 848872"/>
                <a:gd name="connsiteX0" fmla="*/ 0 w 10795678"/>
                <a:gd name="connsiteY0" fmla="*/ 427331 h 1054539"/>
                <a:gd name="connsiteX1" fmla="*/ 10656547 w 10795678"/>
                <a:gd name="connsiteY1" fmla="*/ 0 h 1054539"/>
                <a:gd name="connsiteX2" fmla="*/ 10795678 w 10795678"/>
                <a:gd name="connsiteY2" fmla="*/ 1054539 h 1054539"/>
                <a:gd name="connsiteX3" fmla="*/ 437823 w 10795678"/>
                <a:gd name="connsiteY3" fmla="*/ 863671 h 1054539"/>
                <a:gd name="connsiteX4" fmla="*/ 0 w 10795678"/>
                <a:gd name="connsiteY4" fmla="*/ 427331 h 1054539"/>
                <a:gd name="connsiteX0" fmla="*/ 0 w 11430817"/>
                <a:gd name="connsiteY0" fmla="*/ 427331 h 962904"/>
                <a:gd name="connsiteX1" fmla="*/ 10656547 w 11430817"/>
                <a:gd name="connsiteY1" fmla="*/ 0 h 962904"/>
                <a:gd name="connsiteX2" fmla="*/ 11430817 w 11430817"/>
                <a:gd name="connsiteY2" fmla="*/ 962904 h 962904"/>
                <a:gd name="connsiteX3" fmla="*/ 437823 w 11430817"/>
                <a:gd name="connsiteY3" fmla="*/ 863671 h 962904"/>
                <a:gd name="connsiteX4" fmla="*/ 0 w 11430817"/>
                <a:gd name="connsiteY4" fmla="*/ 427331 h 962904"/>
                <a:gd name="connsiteX0" fmla="*/ 0 w 11604405"/>
                <a:gd name="connsiteY0" fmla="*/ 267985 h 962904"/>
                <a:gd name="connsiteX1" fmla="*/ 10830135 w 11604405"/>
                <a:gd name="connsiteY1" fmla="*/ 0 h 962904"/>
                <a:gd name="connsiteX2" fmla="*/ 11604405 w 11604405"/>
                <a:gd name="connsiteY2" fmla="*/ 962904 h 962904"/>
                <a:gd name="connsiteX3" fmla="*/ 611411 w 11604405"/>
                <a:gd name="connsiteY3" fmla="*/ 863671 h 962904"/>
                <a:gd name="connsiteX4" fmla="*/ 0 w 11604405"/>
                <a:gd name="connsiteY4" fmla="*/ 267985 h 962904"/>
                <a:gd name="connsiteX0" fmla="*/ 0 w 11604405"/>
                <a:gd name="connsiteY0" fmla="*/ 267985 h 962904"/>
                <a:gd name="connsiteX1" fmla="*/ 10830135 w 11604405"/>
                <a:gd name="connsiteY1" fmla="*/ 0 h 962904"/>
                <a:gd name="connsiteX2" fmla="*/ 11604405 w 11604405"/>
                <a:gd name="connsiteY2" fmla="*/ 962904 h 962904"/>
                <a:gd name="connsiteX3" fmla="*/ 631349 w 11604405"/>
                <a:gd name="connsiteY3" fmla="*/ 707257 h 962904"/>
                <a:gd name="connsiteX4" fmla="*/ 0 w 11604405"/>
                <a:gd name="connsiteY4" fmla="*/ 267985 h 962904"/>
                <a:gd name="connsiteX0" fmla="*/ 0 w 11742916"/>
                <a:gd name="connsiteY0" fmla="*/ 267985 h 1186817"/>
                <a:gd name="connsiteX1" fmla="*/ 10830135 w 11742916"/>
                <a:gd name="connsiteY1" fmla="*/ 0 h 1186817"/>
                <a:gd name="connsiteX2" fmla="*/ 11742916 w 11742916"/>
                <a:gd name="connsiteY2" fmla="*/ 1186817 h 1186817"/>
                <a:gd name="connsiteX3" fmla="*/ 631349 w 11742916"/>
                <a:gd name="connsiteY3" fmla="*/ 707257 h 1186817"/>
                <a:gd name="connsiteX4" fmla="*/ 0 w 11742916"/>
                <a:gd name="connsiteY4" fmla="*/ 267985 h 1186817"/>
                <a:gd name="connsiteX0" fmla="*/ 0 w 11742916"/>
                <a:gd name="connsiteY0" fmla="*/ 112814 h 1031646"/>
                <a:gd name="connsiteX1" fmla="*/ 10773707 w 11742916"/>
                <a:gd name="connsiteY1" fmla="*/ 0 h 1031646"/>
                <a:gd name="connsiteX2" fmla="*/ 11742916 w 11742916"/>
                <a:gd name="connsiteY2" fmla="*/ 1031646 h 1031646"/>
                <a:gd name="connsiteX3" fmla="*/ 631349 w 11742916"/>
                <a:gd name="connsiteY3" fmla="*/ 552086 h 1031646"/>
                <a:gd name="connsiteX4" fmla="*/ 0 w 11742916"/>
                <a:gd name="connsiteY4" fmla="*/ 112814 h 1031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42916" h="1031646">
                  <a:moveTo>
                    <a:pt x="0" y="112814"/>
                  </a:moveTo>
                  <a:lnTo>
                    <a:pt x="10773707" y="0"/>
                  </a:lnTo>
                  <a:lnTo>
                    <a:pt x="11742916" y="1031646"/>
                  </a:lnTo>
                  <a:lnTo>
                    <a:pt x="631349" y="552086"/>
                  </a:lnTo>
                  <a:lnTo>
                    <a:pt x="0" y="11281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75000"/>
                    <a:tint val="66000"/>
                    <a:satMod val="160000"/>
                  </a:schemeClr>
                </a:gs>
                <a:gs pos="50000">
                  <a:schemeClr val="accent3">
                    <a:lumMod val="75000"/>
                    <a:tint val="44500"/>
                    <a:satMod val="160000"/>
                  </a:schemeClr>
                </a:gs>
                <a:gs pos="100000">
                  <a:schemeClr val="accent3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 rot="19427107">
              <a:off x="714011" y="2557183"/>
              <a:ext cx="6579404" cy="5325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prstTxWarp prst="textFadeLeft">
                <a:avLst/>
              </a:prstTxWarp>
              <a:spAutoFit/>
            </a:bodyPr>
            <a:lstStyle/>
            <a:p>
              <a:r>
                <a:rPr lang="ru-RU" sz="1600" dirty="0" smtClean="0"/>
                <a:t>создание </a:t>
              </a:r>
              <a:r>
                <a:rPr lang="ru-RU" sz="1600" dirty="0"/>
                <a:t>воспитывающей среды в учреждении образования</a:t>
              </a:r>
              <a:endParaRPr lang="ru-RU" sz="1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sp>
        <p:nvSpPr>
          <p:cNvPr id="21" name="Овал 20"/>
          <p:cNvSpPr/>
          <p:nvPr/>
        </p:nvSpPr>
        <p:spPr>
          <a:xfrm>
            <a:off x="622174" y="3457166"/>
            <a:ext cx="2916835" cy="2656962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1600" dirty="0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32" t="-7002" r="-2372" b="-6419"/>
          <a:stretch/>
        </p:blipFill>
        <p:spPr bwMode="auto">
          <a:xfrm rot="20578397">
            <a:off x="757703" y="3475111"/>
            <a:ext cx="2645778" cy="262107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 rot="15364937">
            <a:off x="979360" y="3640403"/>
            <a:ext cx="2164198" cy="267022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">
              <a:avLst/>
            </a:prstTxWarp>
            <a:spAutoFit/>
          </a:bodyPr>
          <a:lstStyle/>
          <a:p>
            <a:pPr algn="ctr"/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школа</a:t>
            </a:r>
            <a:endParaRPr lang="ru-RU" sz="1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679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Овал 20"/>
          <p:cNvSpPr/>
          <p:nvPr/>
        </p:nvSpPr>
        <p:spPr>
          <a:xfrm>
            <a:off x="4909458" y="3271011"/>
            <a:ext cx="2321374" cy="215395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1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Принципы организации </a:t>
            </a:r>
            <a:b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профилактики 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девиантного поведения </a:t>
            </a: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несовершеннолетних в образовательном учреждении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3976007" y="2637064"/>
            <a:ext cx="4188279" cy="3503026"/>
          </a:xfrm>
          <a:prstGeom prst="ellipse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078253" y="2472152"/>
            <a:ext cx="1983785" cy="795188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формирование противопоточных установок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341111" y="3774941"/>
            <a:ext cx="1944000" cy="756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/>
              <a:t>систематичность и преемственность </a:t>
            </a:r>
            <a:endParaRPr lang="ru-RU" sz="1600" dirty="0" smtClean="0"/>
          </a:p>
          <a:p>
            <a:pPr lvl="0"/>
            <a:r>
              <a:rPr lang="ru-RU" sz="1600" dirty="0" smtClean="0"/>
              <a:t>в </a:t>
            </a:r>
            <a:r>
              <a:rPr lang="ru-RU" sz="1600" dirty="0"/>
              <a:t>пропаганде </a:t>
            </a:r>
            <a:r>
              <a:rPr lang="ru-RU" sz="1600" dirty="0" smtClean="0"/>
              <a:t>ЗОЖ</a:t>
            </a:r>
            <a:endParaRPr lang="ru-RU" sz="16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580415" y="5249636"/>
            <a:ext cx="2160000" cy="972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учёт психологических особенностей разных возрастных групп обучающихся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126924" y="5233306"/>
            <a:ext cx="2376000" cy="972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единство эмоционального и содержательного аспекта пропаганды </a:t>
            </a:r>
            <a:r>
              <a:rPr lang="ru-RU" sz="1600" dirty="0" smtClean="0"/>
              <a:t>ЗОЖ</a:t>
            </a:r>
            <a:endParaRPr lang="ru-RU" sz="16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691207" y="3795580"/>
            <a:ext cx="1944000" cy="756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организация досуга и общественная </a:t>
            </a:r>
            <a:r>
              <a:rPr lang="ru-RU" sz="1600" dirty="0" smtClean="0"/>
              <a:t>активность</a:t>
            </a:r>
            <a:endParaRPr lang="ru-RU" sz="1600" dirty="0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32" t="-7002" r="-2372" b="-6419"/>
          <a:stretch/>
        </p:blipFill>
        <p:spPr bwMode="auto">
          <a:xfrm>
            <a:off x="4988769" y="3267340"/>
            <a:ext cx="2162754" cy="214255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588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7314" y="2453240"/>
            <a:ext cx="53530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Современная профилактика девиантного поведения подростков направлена на формирование устойчивости их психики по отношению к вредным привычкам, антисоциальным нормам.</a:t>
            </a:r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823" y="1835132"/>
            <a:ext cx="6204857" cy="312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Картинки по запросу Adolescen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5334" y="2188028"/>
            <a:ext cx="3255529" cy="217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002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Овал 26"/>
          <p:cNvSpPr/>
          <p:nvPr/>
        </p:nvSpPr>
        <p:spPr>
          <a:xfrm>
            <a:off x="664036" y="3036317"/>
            <a:ext cx="2321374" cy="215395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1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1067" y="982132"/>
            <a:ext cx="11057465" cy="1303867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Этапы работы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с несовершеннолетними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имеющими 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отклонения в поведении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124157" y="3835412"/>
            <a:ext cx="2287555" cy="712096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smtClean="0"/>
              <a:t>2. Этап профилактики </a:t>
            </a:r>
            <a:r>
              <a:rPr lang="ru-RU" sz="1600" dirty="0"/>
              <a:t>девиантного поведения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702388" y="5002533"/>
            <a:ext cx="2367633" cy="765537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3. Этап профилактики </a:t>
            </a:r>
            <a:r>
              <a:rPr lang="ru-RU" sz="1600" dirty="0" err="1" smtClean="0"/>
              <a:t>предпреступного</a:t>
            </a:r>
            <a:r>
              <a:rPr lang="ru-RU" sz="1600" dirty="0" smtClean="0"/>
              <a:t> поведения</a:t>
            </a:r>
            <a:endParaRPr lang="ru-RU" sz="1600" dirty="0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32" t="-7002" r="-2372" b="-6419"/>
          <a:stretch/>
        </p:blipFill>
        <p:spPr bwMode="auto">
          <a:xfrm>
            <a:off x="743346" y="3023374"/>
            <a:ext cx="2162754" cy="214255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2878842" y="2741164"/>
            <a:ext cx="1673679" cy="591912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1. Этап ранней профилактики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979707" y="2172745"/>
            <a:ext cx="723275" cy="3920340"/>
          </a:xfrm>
          <a:prstGeom prst="rect">
            <a:avLst/>
          </a:prstGeom>
          <a:noFill/>
        </p:spPr>
        <p:txBody>
          <a:bodyPr vert="wordArtVert"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ЗАДАЧИ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828001" y="2494125"/>
            <a:ext cx="5148000" cy="1098361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/>
              <a:t>О</a:t>
            </a:r>
            <a:r>
              <a:rPr lang="ru-RU" sz="1600" dirty="0" smtClean="0"/>
              <a:t>здоровление среды </a:t>
            </a:r>
            <a:r>
              <a:rPr lang="ru-RU" sz="1600" dirty="0"/>
              <a:t>и </a:t>
            </a:r>
            <a:r>
              <a:rPr lang="ru-RU" sz="1600" dirty="0" smtClean="0"/>
              <a:t>помощь </a:t>
            </a:r>
            <a:r>
              <a:rPr lang="ru-RU" sz="1600" dirty="0"/>
              <a:t>несовершеннолетним, оказавшимся в неблагоприятных </a:t>
            </a:r>
            <a:r>
              <a:rPr lang="ru-RU" sz="1600" dirty="0" smtClean="0"/>
              <a:t>условиях, ещё </a:t>
            </a:r>
            <a:r>
              <a:rPr lang="ru-RU" sz="1600" dirty="0"/>
              <a:t>до того, как отрицательное действие этих условий существенно скажется на </a:t>
            </a:r>
            <a:r>
              <a:rPr lang="ru-RU" sz="1600" dirty="0" smtClean="0"/>
              <a:t>их поведении.                            </a:t>
            </a:r>
            <a:endParaRPr lang="ru-RU" sz="160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828001" y="3723919"/>
            <a:ext cx="5148000" cy="1098361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smtClean="0"/>
              <a:t>Недопущение </a:t>
            </a:r>
            <a:r>
              <a:rPr lang="ru-RU" sz="1600" dirty="0" err="1" smtClean="0"/>
              <a:t>предпреступного</a:t>
            </a:r>
            <a:r>
              <a:rPr lang="ru-RU" sz="1600" dirty="0" smtClean="0"/>
              <a:t> поведения  </a:t>
            </a:r>
            <a:r>
              <a:rPr lang="ru-RU" sz="1600" dirty="0"/>
              <a:t>и создание условий для исправления лиц с уже значительной степенью </a:t>
            </a:r>
            <a:r>
              <a:rPr lang="ru-RU" sz="1600" dirty="0" err="1"/>
              <a:t>дезадаптации</a:t>
            </a:r>
            <a:r>
              <a:rPr lang="ru-RU" sz="1600" dirty="0"/>
              <a:t>, совершающих правонарушения непреступного характера.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828001" y="4953549"/>
            <a:ext cx="5148000" cy="1292131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smtClean="0"/>
              <a:t>Предотвращение преступног</a:t>
            </a:r>
            <a:r>
              <a:rPr lang="ru-RU" sz="1600" dirty="0"/>
              <a:t>о</a:t>
            </a:r>
            <a:r>
              <a:rPr lang="ru-RU" sz="1600" dirty="0" smtClean="0"/>
              <a:t> поведения </a:t>
            </a:r>
            <a:r>
              <a:rPr lang="ru-RU" sz="1600" dirty="0"/>
              <a:t>и </a:t>
            </a:r>
            <a:r>
              <a:rPr lang="ru-RU" sz="1600" dirty="0" smtClean="0"/>
              <a:t>создание условий </a:t>
            </a:r>
            <a:r>
              <a:rPr lang="ru-RU" sz="1600" dirty="0"/>
              <a:t>для исправления лиц, систематически совершающих правонарушения, характер и интенсивность которых указывают на вероятность совершения преступления в ближайшем будущем.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4668679" y="2928197"/>
            <a:ext cx="955222" cy="21784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>
            <a:off x="5468786" y="4132915"/>
            <a:ext cx="293904" cy="21784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5168215" y="5253794"/>
            <a:ext cx="486993" cy="21784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80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4" grpId="0" animBg="1"/>
      <p:bldP spid="5" grpId="0" build="p"/>
      <p:bldP spid="19" grpId="0" animBg="1"/>
      <p:bldP spid="21" grpId="0" animBg="1"/>
      <p:bldP spid="22" grpId="0" animBg="1"/>
      <p:bldP spid="6" grpId="0" animBg="1"/>
      <p:bldP spid="23" grpId="0" animBg="1"/>
      <p:bldP spid="2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358523" y="2220768"/>
            <a:ext cx="816124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3200" b="1" dirty="0">
                <a:ln/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Что </a:t>
            </a:r>
            <a:r>
              <a:rPr lang="ru-RU" sz="3200" b="1" dirty="0" smtClean="0">
                <a:ln/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представляют </a:t>
            </a:r>
            <a:r>
              <a:rPr lang="ru-RU" sz="3200" b="1" dirty="0">
                <a:ln/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педагогические условия, способствующие социализации учащихся с девиантным </a:t>
            </a:r>
            <a:r>
              <a:rPr lang="ru-RU" sz="3200" b="1" dirty="0" smtClean="0">
                <a:ln/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поведением</a:t>
            </a:r>
            <a:endParaRPr lang="ru-RU" sz="3200" b="1" dirty="0">
              <a:ln/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9218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1636" y="1735856"/>
            <a:ext cx="2005541" cy="2539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83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335" y="524933"/>
            <a:ext cx="11083772" cy="1369181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Педагогические 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условия, способствующие социализации учащихся с девиантным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поведением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50334" y="2093226"/>
            <a:ext cx="4960559" cy="70605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Методы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08020" y="3163630"/>
            <a:ext cx="2376000" cy="540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методы формирования сознания личности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263442" y="3025353"/>
            <a:ext cx="5220000" cy="792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smtClean="0"/>
              <a:t>способствуют </a:t>
            </a:r>
            <a:r>
              <a:rPr lang="ru-RU" sz="1600" dirty="0"/>
              <a:t>формированию адекватного отношения к окружающей среде и повышению </a:t>
            </a:r>
            <a:r>
              <a:rPr lang="ru-RU" sz="1600" dirty="0" smtClean="0"/>
              <a:t>самооценки </a:t>
            </a:r>
            <a:r>
              <a:rPr lang="ru-RU" sz="1600" dirty="0"/>
              <a:t>личности</a:t>
            </a:r>
          </a:p>
        </p:txBody>
      </p:sp>
      <p:sp>
        <p:nvSpPr>
          <p:cNvPr id="11" name="Стрелка вправо 10"/>
          <p:cNvSpPr/>
          <p:nvPr/>
        </p:nvSpPr>
        <p:spPr>
          <a:xfrm>
            <a:off x="4068622" y="3238204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393256" y="4033666"/>
            <a:ext cx="2376000" cy="70162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/>
              <a:t>методы стимулирования </a:t>
            </a:r>
            <a:r>
              <a:rPr lang="ru-RU" sz="1600" dirty="0" smtClean="0"/>
              <a:t>мотивации деятельности </a:t>
            </a:r>
            <a:r>
              <a:rPr lang="ru-RU" sz="1600" dirty="0"/>
              <a:t>и поведения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263442" y="3988476"/>
            <a:ext cx="5220000" cy="792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/>
              <a:t>вызывают положительные эмоциональные переживания и формируют нравственную культуру личности</a:t>
            </a:r>
          </a:p>
        </p:txBody>
      </p:sp>
      <p:sp>
        <p:nvSpPr>
          <p:cNvPr id="14" name="Стрелка вправо 13"/>
          <p:cNvSpPr/>
          <p:nvPr/>
        </p:nvSpPr>
        <p:spPr>
          <a:xfrm>
            <a:off x="4060147" y="4189050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379119" y="5082248"/>
            <a:ext cx="2376000" cy="540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/>
              <a:t>методы </a:t>
            </a:r>
            <a:r>
              <a:rPr lang="ru-RU" sz="1600" dirty="0" smtClean="0"/>
              <a:t>контроля</a:t>
            </a:r>
            <a:endParaRPr lang="ru-RU" sz="16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208487" y="5006709"/>
            <a:ext cx="5228477" cy="792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/>
              <a:t>позволяют своевременно выявлять и предупреждать возникшие проблемы в процессе социализации обучающихся с девиантным поведением</a:t>
            </a:r>
          </a:p>
        </p:txBody>
      </p:sp>
      <p:sp>
        <p:nvSpPr>
          <p:cNvPr id="17" name="Стрелка вправо 16"/>
          <p:cNvSpPr/>
          <p:nvPr/>
        </p:nvSpPr>
        <p:spPr>
          <a:xfrm>
            <a:off x="4045383" y="5182779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552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335" y="524933"/>
            <a:ext cx="11083772" cy="1369181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Педагогические 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условия, способствующие социализации учащихся с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девиантным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поведением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50334" y="2093226"/>
            <a:ext cx="4960559" cy="70605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Формы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118497" y="3163630"/>
            <a:ext cx="2772000" cy="576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классные часы </a:t>
            </a:r>
            <a:r>
              <a:rPr lang="ru-RU" sz="1600" dirty="0"/>
              <a:t>и </a:t>
            </a:r>
            <a:endParaRPr lang="ru-RU" sz="1600" dirty="0" smtClean="0"/>
          </a:p>
          <a:p>
            <a:pPr algn="ctr"/>
            <a:r>
              <a:rPr lang="ru-RU" sz="1600" dirty="0" smtClean="0"/>
              <a:t>внеклассные мероприятия</a:t>
            </a:r>
            <a:endParaRPr lang="ru-RU" sz="16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255278" y="3025353"/>
            <a:ext cx="5220000" cy="792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smtClean="0"/>
              <a:t>формирование </a:t>
            </a:r>
            <a:r>
              <a:rPr lang="ru-RU" sz="1600" dirty="0"/>
              <a:t>ключевых </a:t>
            </a:r>
            <a:r>
              <a:rPr lang="ru-RU" sz="1600" dirty="0" smtClean="0"/>
              <a:t>компетенций: компетенций </a:t>
            </a:r>
            <a:r>
              <a:rPr lang="ru-RU" sz="1600" dirty="0"/>
              <a:t>в сфере быта, культурно-досуговой, познавательной и гражданско-общественной </a:t>
            </a:r>
            <a:r>
              <a:rPr lang="ru-RU" sz="1600" dirty="0" smtClean="0"/>
              <a:t>деятельности</a:t>
            </a:r>
            <a:endParaRPr lang="ru-RU" sz="1600" dirty="0"/>
          </a:p>
        </p:txBody>
      </p:sp>
      <p:sp>
        <p:nvSpPr>
          <p:cNvPr id="11" name="Стрелка вправо 10"/>
          <p:cNvSpPr/>
          <p:nvPr/>
        </p:nvSpPr>
        <p:spPr>
          <a:xfrm>
            <a:off x="4068622" y="3238204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134835" y="4033666"/>
            <a:ext cx="2772000" cy="576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smtClean="0"/>
              <a:t>мероприятия с привлечением людей различных профессий</a:t>
            </a:r>
            <a:endParaRPr lang="ru-RU" sz="16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263442" y="3988476"/>
            <a:ext cx="5220000" cy="792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smtClean="0"/>
              <a:t>самоопределение </a:t>
            </a:r>
            <a:r>
              <a:rPr lang="ru-RU" sz="1600" dirty="0"/>
              <a:t>и </a:t>
            </a:r>
            <a:r>
              <a:rPr lang="ru-RU" sz="1600" dirty="0" smtClean="0"/>
              <a:t>всестороннее развитие </a:t>
            </a:r>
            <a:r>
              <a:rPr lang="ru-RU" sz="1600" dirty="0"/>
              <a:t>личности</a:t>
            </a:r>
          </a:p>
        </p:txBody>
      </p:sp>
      <p:sp>
        <p:nvSpPr>
          <p:cNvPr id="14" name="Стрелка вправо 13"/>
          <p:cNvSpPr/>
          <p:nvPr/>
        </p:nvSpPr>
        <p:spPr>
          <a:xfrm>
            <a:off x="4060147" y="4189050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166855" y="5082248"/>
            <a:ext cx="2772000" cy="576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smtClean="0"/>
              <a:t>экскурсии, туристические походы</a:t>
            </a:r>
            <a:endParaRPr lang="ru-RU" sz="16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273799" y="5006709"/>
            <a:ext cx="5228477" cy="792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/>
              <a:t>приобретение новых знаний, умений и навыков</a:t>
            </a:r>
          </a:p>
        </p:txBody>
      </p:sp>
      <p:sp>
        <p:nvSpPr>
          <p:cNvPr id="17" name="Стрелка вправо 16"/>
          <p:cNvSpPr/>
          <p:nvPr/>
        </p:nvSpPr>
        <p:spPr>
          <a:xfrm>
            <a:off x="4045383" y="5182779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70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335" y="524933"/>
            <a:ext cx="11083772" cy="1369181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Педагогические 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условия, способствующие социализации учащихся с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девиантным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поведением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50334" y="2093226"/>
            <a:ext cx="4960559" cy="70605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Средства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53194" y="3077877"/>
            <a:ext cx="3960000" cy="504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окружающие продукты материальной культуры</a:t>
            </a:r>
          </a:p>
        </p:txBody>
      </p:sp>
      <p:sp>
        <p:nvSpPr>
          <p:cNvPr id="10" name="Овал 9"/>
          <p:cNvSpPr/>
          <p:nvPr/>
        </p:nvSpPr>
        <p:spPr>
          <a:xfrm>
            <a:off x="6172201" y="3134451"/>
            <a:ext cx="2890157" cy="266752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smtClean="0"/>
              <a:t>нормализация девиантного поведения </a:t>
            </a:r>
          </a:p>
          <a:p>
            <a:pPr lvl="0" algn="ctr"/>
            <a:r>
              <a:rPr lang="ru-RU" sz="1600" dirty="0" smtClean="0"/>
              <a:t>в </a:t>
            </a:r>
            <a:r>
              <a:rPr lang="ru-RU" sz="1600" dirty="0"/>
              <a:t>соответствии </a:t>
            </a:r>
            <a:endParaRPr lang="ru-RU" sz="1600" dirty="0" smtClean="0"/>
          </a:p>
          <a:p>
            <a:pPr lvl="0" algn="ctr"/>
            <a:r>
              <a:rPr lang="ru-RU" sz="1600" dirty="0" smtClean="0"/>
              <a:t>с </a:t>
            </a:r>
            <a:r>
              <a:rPr lang="ru-RU" sz="1600" dirty="0"/>
              <a:t>ценностями и </a:t>
            </a:r>
            <a:r>
              <a:rPr lang="ru-RU" sz="1600" dirty="0" smtClean="0"/>
              <a:t>нормами </a:t>
            </a:r>
            <a:r>
              <a:rPr lang="ru-RU" sz="1600" dirty="0"/>
              <a:t>общества</a:t>
            </a:r>
          </a:p>
        </p:txBody>
      </p:sp>
      <p:sp>
        <p:nvSpPr>
          <p:cNvPr id="11" name="Стрелка вправо 10"/>
          <p:cNvSpPr/>
          <p:nvPr/>
        </p:nvSpPr>
        <p:spPr>
          <a:xfrm>
            <a:off x="5325831" y="3089129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53193" y="3756030"/>
            <a:ext cx="3348000" cy="432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/>
              <a:t>язык и речь ближайшего окружения</a:t>
            </a:r>
          </a:p>
        </p:txBody>
      </p:sp>
      <p:sp>
        <p:nvSpPr>
          <p:cNvPr id="14" name="Стрелка вправо 13"/>
          <p:cNvSpPr/>
          <p:nvPr/>
        </p:nvSpPr>
        <p:spPr>
          <a:xfrm>
            <a:off x="4669545" y="3731282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053192" y="4965759"/>
            <a:ext cx="3348000" cy="432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/>
              <a:t>элементы духовной культуры</a:t>
            </a:r>
          </a:p>
        </p:txBody>
      </p:sp>
      <p:sp>
        <p:nvSpPr>
          <p:cNvPr id="17" name="Стрелка вправо 16"/>
          <p:cNvSpPr/>
          <p:nvPr/>
        </p:nvSpPr>
        <p:spPr>
          <a:xfrm>
            <a:off x="4025218" y="4339153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053192" y="5579571"/>
            <a:ext cx="3960000" cy="540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/>
              <a:t>различные виды отношений в главных отраслях </a:t>
            </a:r>
            <a:r>
              <a:rPr lang="ru-RU" sz="1600" dirty="0" smtClean="0"/>
              <a:t>жизнедеятельности</a:t>
            </a:r>
            <a:endParaRPr lang="ru-RU" sz="1600" dirty="0"/>
          </a:p>
        </p:txBody>
      </p:sp>
      <p:sp>
        <p:nvSpPr>
          <p:cNvPr id="19" name="Стрелка вправо 18"/>
          <p:cNvSpPr/>
          <p:nvPr/>
        </p:nvSpPr>
        <p:spPr>
          <a:xfrm>
            <a:off x="4594922" y="4945555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061357" y="4335416"/>
            <a:ext cx="2522764" cy="432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smtClean="0"/>
              <a:t>методы поощрения</a:t>
            </a:r>
            <a:endParaRPr lang="ru-RU" sz="1600" dirty="0"/>
          </a:p>
        </p:txBody>
      </p:sp>
      <p:sp>
        <p:nvSpPr>
          <p:cNvPr id="21" name="Стрелка вправо 20"/>
          <p:cNvSpPr/>
          <p:nvPr/>
        </p:nvSpPr>
        <p:spPr>
          <a:xfrm>
            <a:off x="5182750" y="5579571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7006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1067" y="982132"/>
            <a:ext cx="11159066" cy="1303867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Процесс социализации 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учащихся с девиантным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поведением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53194" y="3077877"/>
            <a:ext cx="1080000" cy="432000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формы</a:t>
            </a:r>
            <a:endParaRPr lang="ru-RU" sz="1600" dirty="0"/>
          </a:p>
        </p:txBody>
      </p:sp>
      <p:sp>
        <p:nvSpPr>
          <p:cNvPr id="11" name="Стрелка вправо 10"/>
          <p:cNvSpPr/>
          <p:nvPr/>
        </p:nvSpPr>
        <p:spPr>
          <a:xfrm>
            <a:off x="2303689" y="3100642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53193" y="3756030"/>
            <a:ext cx="1080000" cy="432000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smtClean="0"/>
              <a:t>методы</a:t>
            </a:r>
            <a:endParaRPr lang="ru-RU" sz="1600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2303689" y="3739970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2303689" y="4359727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053194" y="4339153"/>
            <a:ext cx="1080000" cy="432000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smtClean="0"/>
              <a:t>средства</a:t>
            </a:r>
            <a:endParaRPr lang="ru-RU" sz="160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3102428" y="2858209"/>
            <a:ext cx="2321374" cy="2154373"/>
            <a:chOff x="5325831" y="3135764"/>
            <a:chExt cx="2890157" cy="2668045"/>
          </a:xfrm>
        </p:grpSpPr>
        <p:sp>
          <p:nvSpPr>
            <p:cNvPr id="10" name="Овал 9"/>
            <p:cNvSpPr/>
            <p:nvPr/>
          </p:nvSpPr>
          <p:spPr>
            <a:xfrm>
              <a:off x="5325831" y="3136282"/>
              <a:ext cx="2890157" cy="2667527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40000"/>
                    <a:lumOff val="60000"/>
                    <a:tint val="66000"/>
                    <a:satMod val="160000"/>
                  </a:schemeClr>
                </a:gs>
                <a:gs pos="50000">
                  <a:schemeClr val="accent6">
                    <a:lumMod val="40000"/>
                    <a:lumOff val="60000"/>
                    <a:tint val="44500"/>
                    <a:satMod val="160000"/>
                  </a:schemeClr>
                </a:gs>
                <a:gs pos="100000">
                  <a:schemeClr val="accent6">
                    <a:lumMod val="40000"/>
                    <a:lumOff val="60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/>
              <a:endParaRPr lang="ru-RU" sz="1600" dirty="0"/>
            </a:p>
          </p:txBody>
        </p:sp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9334" y="3135764"/>
              <a:ext cx="2343150" cy="238307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22" name="Стрелка вправо 21"/>
          <p:cNvSpPr/>
          <p:nvPr/>
        </p:nvSpPr>
        <p:spPr>
          <a:xfrm>
            <a:off x="5423802" y="2858209"/>
            <a:ext cx="85631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>
            <a:off x="5623832" y="3732327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5423802" y="4742936"/>
            <a:ext cx="85631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455428" y="2596961"/>
            <a:ext cx="4517372" cy="792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sz="1600" b="1" dirty="0" smtClean="0"/>
              <a:t>I</a:t>
            </a:r>
            <a:r>
              <a:rPr lang="ru-RU" sz="1600" b="1" dirty="0" smtClean="0"/>
              <a:t> этап</a:t>
            </a:r>
            <a:r>
              <a:rPr lang="ru-RU" sz="1600" dirty="0" smtClean="0"/>
              <a:t>:</a:t>
            </a:r>
            <a:r>
              <a:rPr lang="en-US" sz="1600" dirty="0" smtClean="0"/>
              <a:t> </a:t>
            </a:r>
            <a:r>
              <a:rPr lang="ru-RU" sz="1600" dirty="0" smtClean="0"/>
              <a:t> </a:t>
            </a:r>
            <a:r>
              <a:rPr lang="ru-RU" sz="1600" dirty="0"/>
              <a:t>ознакомление с новыми требованиями, предъявляемыми к личности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463592" y="3560084"/>
            <a:ext cx="4509208" cy="792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sz="1600" b="1" dirty="0" smtClean="0"/>
              <a:t>II</a:t>
            </a:r>
            <a:r>
              <a:rPr lang="ru-RU" sz="1600" b="1" dirty="0" smtClean="0"/>
              <a:t> </a:t>
            </a:r>
            <a:r>
              <a:rPr lang="ru-RU" sz="1600" b="1" dirty="0"/>
              <a:t>этап</a:t>
            </a:r>
            <a:r>
              <a:rPr lang="ru-RU" sz="1600" dirty="0"/>
              <a:t>:</a:t>
            </a:r>
            <a:r>
              <a:rPr lang="en-US" sz="1600" dirty="0"/>
              <a:t> </a:t>
            </a:r>
            <a:r>
              <a:rPr lang="ru-RU" sz="1600" dirty="0" smtClean="0"/>
              <a:t>приобщение к окружающему социуму и включение в разнообразные виды деятельности и общения</a:t>
            </a:r>
            <a:endParaRPr lang="ru-RU" sz="1600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473949" y="4555153"/>
            <a:ext cx="4498851" cy="792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sz="1600" b="1" dirty="0" smtClean="0"/>
              <a:t>II</a:t>
            </a:r>
            <a:r>
              <a:rPr lang="en-US" sz="1600" b="1" dirty="0"/>
              <a:t>I</a:t>
            </a:r>
            <a:r>
              <a:rPr lang="ru-RU" sz="1600" b="1" dirty="0" smtClean="0"/>
              <a:t> этап: </a:t>
            </a:r>
            <a:r>
              <a:rPr lang="ru-RU" sz="1600" dirty="0" smtClean="0"/>
              <a:t>самоопределение </a:t>
            </a:r>
            <a:r>
              <a:rPr lang="ru-RU" sz="1600" dirty="0"/>
              <a:t>и самореализация личности.</a:t>
            </a:r>
          </a:p>
        </p:txBody>
      </p:sp>
    </p:spTree>
    <p:extLst>
      <p:ext uri="{BB962C8B-B14F-4D97-AF65-F5344CB8AC3E}">
        <p14:creationId xmlns:p14="http://schemas.microsoft.com/office/powerpoint/2010/main" val="8341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4" grpId="0" animBg="1"/>
      <p:bldP spid="17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1067" y="982132"/>
            <a:ext cx="11159066" cy="1303867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Педагогические условия процесса социализации 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учащихся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с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девиантным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поведением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1328766" y="3159736"/>
            <a:ext cx="2321374" cy="2154373"/>
            <a:chOff x="5325831" y="3135764"/>
            <a:chExt cx="2890157" cy="2668045"/>
          </a:xfrm>
        </p:grpSpPr>
        <p:sp>
          <p:nvSpPr>
            <p:cNvPr id="10" name="Овал 9"/>
            <p:cNvSpPr/>
            <p:nvPr/>
          </p:nvSpPr>
          <p:spPr>
            <a:xfrm>
              <a:off x="5325831" y="3136282"/>
              <a:ext cx="2890157" cy="2667527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40000"/>
                    <a:lumOff val="60000"/>
                    <a:tint val="66000"/>
                    <a:satMod val="160000"/>
                  </a:schemeClr>
                </a:gs>
                <a:gs pos="50000">
                  <a:schemeClr val="accent6">
                    <a:lumMod val="40000"/>
                    <a:lumOff val="60000"/>
                    <a:tint val="44500"/>
                    <a:satMod val="160000"/>
                  </a:schemeClr>
                </a:gs>
                <a:gs pos="100000">
                  <a:schemeClr val="accent6">
                    <a:lumMod val="40000"/>
                    <a:lumOff val="60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/>
              <a:endParaRPr lang="ru-RU" sz="1600" dirty="0"/>
            </a:p>
          </p:txBody>
        </p:sp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9334" y="3135764"/>
              <a:ext cx="2343150" cy="238307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9" name="Скругленный прямоугольник 18"/>
          <p:cNvSpPr/>
          <p:nvPr/>
        </p:nvSpPr>
        <p:spPr>
          <a:xfrm>
            <a:off x="3368489" y="2958262"/>
            <a:ext cx="2376000" cy="432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учебная деятельность</a:t>
            </a:r>
            <a:endParaRPr lang="ru-RU" sz="160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742186" y="3863235"/>
            <a:ext cx="2856083" cy="538843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smtClean="0"/>
              <a:t>система взаимоотношений:  педагог, ребёнок, родитель</a:t>
            </a:r>
            <a:endParaRPr lang="ru-RU" sz="1600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547350" y="4882109"/>
            <a:ext cx="2448000" cy="432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 психологическая помощь</a:t>
            </a:r>
            <a:endParaRPr lang="ru-RU" sz="1600" dirty="0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386010" y="2484317"/>
            <a:ext cx="2520000" cy="504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smtClean="0"/>
              <a:t>доверительные отношения                            </a:t>
            </a:r>
            <a:endParaRPr lang="ru-RU" sz="1600" dirty="0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7386010" y="3084458"/>
            <a:ext cx="2520000" cy="504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smtClean="0"/>
              <a:t>позитивный настрой</a:t>
            </a:r>
            <a:endParaRPr lang="ru-RU" sz="1600" dirty="0"/>
          </a:p>
        </p:txBody>
      </p:sp>
      <p:sp>
        <p:nvSpPr>
          <p:cNvPr id="36" name="Стрелка вправо 35"/>
          <p:cNvSpPr/>
          <p:nvPr/>
        </p:nvSpPr>
        <p:spPr>
          <a:xfrm>
            <a:off x="6075666" y="3065339"/>
            <a:ext cx="504000" cy="288000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право 36"/>
          <p:cNvSpPr/>
          <p:nvPr/>
        </p:nvSpPr>
        <p:spPr>
          <a:xfrm>
            <a:off x="6675816" y="4012945"/>
            <a:ext cx="504000" cy="288000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право 37"/>
          <p:cNvSpPr/>
          <p:nvPr/>
        </p:nvSpPr>
        <p:spPr>
          <a:xfrm>
            <a:off x="6188822" y="4969416"/>
            <a:ext cx="504000" cy="288000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10032630" y="2340775"/>
            <a:ext cx="723275" cy="3920340"/>
          </a:xfrm>
          <a:prstGeom prst="rect">
            <a:avLst/>
          </a:prstGeom>
          <a:noFill/>
        </p:spPr>
        <p:txBody>
          <a:bodyPr vert="wordArtVert"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факторы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388787" y="3710203"/>
            <a:ext cx="2520000" cy="504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smtClean="0"/>
              <a:t>индивидуальный подход</a:t>
            </a:r>
            <a:endParaRPr lang="ru-RU" sz="1600" dirty="0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7379228" y="4368122"/>
            <a:ext cx="2520000" cy="504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smtClean="0"/>
              <a:t>системность воздействия</a:t>
            </a:r>
            <a:endParaRPr lang="ru-RU" sz="1600" dirty="0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7387392" y="5020550"/>
            <a:ext cx="2520000" cy="504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smtClean="0"/>
              <a:t>убеждение</a:t>
            </a:r>
            <a:endParaRPr lang="ru-RU" sz="1600" dirty="0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388787" y="5667937"/>
            <a:ext cx="2520000" cy="504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smtClean="0"/>
              <a:t>поощрение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786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3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8" grpId="0" animBg="1"/>
      <p:bldP spid="33" grpId="0" animBg="1"/>
      <p:bldP spid="34" grpId="0" animBg="1"/>
      <p:bldP spid="36" grpId="0" animBg="1"/>
      <p:bldP spid="37" grpId="0" animBg="1"/>
      <p:bldP spid="38" grpId="0" animBg="1"/>
      <p:bldP spid="39" grpId="0" build="p"/>
      <p:bldP spid="40" grpId="0" animBg="1"/>
      <p:bldP spid="41" grpId="0" animBg="1"/>
      <p:bldP spid="42" grpId="0" animBg="1"/>
      <p:bldP spid="4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335" y="524933"/>
            <a:ext cx="11083772" cy="1369181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Педагогические 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условия, способствующие социализации учащихся с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девиантным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поведением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50334" y="2093226"/>
            <a:ext cx="4960559" cy="70605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Принципы для педагога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118497" y="3163630"/>
            <a:ext cx="2772000" cy="576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принцип поддержки 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255278" y="3025353"/>
            <a:ext cx="5220000" cy="792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/>
              <a:t>обучающийся должен видеть в педагоге не угнетателя, а доброжелателя</a:t>
            </a:r>
          </a:p>
        </p:txBody>
      </p:sp>
      <p:sp>
        <p:nvSpPr>
          <p:cNvPr id="11" name="Стрелка вправо 10"/>
          <p:cNvSpPr/>
          <p:nvPr/>
        </p:nvSpPr>
        <p:spPr>
          <a:xfrm>
            <a:off x="4207410" y="3238204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134835" y="4033666"/>
            <a:ext cx="2772000" cy="576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/>
              <a:t>принцип стимулирования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263442" y="3988476"/>
            <a:ext cx="5220000" cy="792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/>
              <a:t>педагог должен постоянно находить новые формы и методы работы, с целью поддержания </a:t>
            </a:r>
            <a:r>
              <a:rPr lang="ru-RU" sz="1600" dirty="0" smtClean="0"/>
              <a:t>вовлеченности </a:t>
            </a:r>
            <a:r>
              <a:rPr lang="ru-RU" sz="1600" dirty="0"/>
              <a:t>обучающихся в процесс социализации</a:t>
            </a:r>
          </a:p>
        </p:txBody>
      </p:sp>
      <p:sp>
        <p:nvSpPr>
          <p:cNvPr id="14" name="Стрелка вправо 13"/>
          <p:cNvSpPr/>
          <p:nvPr/>
        </p:nvSpPr>
        <p:spPr>
          <a:xfrm>
            <a:off x="4198935" y="4189050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166855" y="5082248"/>
            <a:ext cx="2772000" cy="576000"/>
          </a:xfrm>
          <a:prstGeom prst="roundRect">
            <a:avLst/>
          </a:prstGeom>
          <a:ln w="28575">
            <a:solidFill>
              <a:srgbClr val="008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smtClean="0"/>
              <a:t>принцип </a:t>
            </a:r>
            <a:r>
              <a:rPr lang="ru-RU" sz="1600" dirty="0"/>
              <a:t>умеренной требовательности 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273799" y="5006709"/>
            <a:ext cx="5228477" cy="792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/>
              <a:t>позволяется всё, не противоречащее законам, учебному укладу, не наносящее вред здоровью и не понижающее самооценку других обучающихся</a:t>
            </a:r>
          </a:p>
        </p:txBody>
      </p:sp>
      <p:sp>
        <p:nvSpPr>
          <p:cNvPr id="17" name="Стрелка вправо 16"/>
          <p:cNvSpPr/>
          <p:nvPr/>
        </p:nvSpPr>
        <p:spPr>
          <a:xfrm>
            <a:off x="4184171" y="5182779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3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1067" y="982132"/>
            <a:ext cx="11159066" cy="1303867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Процесс социализации 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учащихся с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девиантным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поведением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016546" y="2604365"/>
            <a:ext cx="1152000" cy="432000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формы</a:t>
            </a:r>
            <a:endParaRPr lang="ru-RU" sz="1600" dirty="0"/>
          </a:p>
        </p:txBody>
      </p:sp>
      <p:sp>
        <p:nvSpPr>
          <p:cNvPr id="11" name="Стрелка вправо 10"/>
          <p:cNvSpPr/>
          <p:nvPr/>
        </p:nvSpPr>
        <p:spPr>
          <a:xfrm>
            <a:off x="3267041" y="2627130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016545" y="3282518"/>
            <a:ext cx="1152000" cy="432000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smtClean="0"/>
              <a:t>методы</a:t>
            </a:r>
            <a:endParaRPr lang="ru-RU" sz="1600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3267041" y="3266458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3267041" y="3886215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016546" y="3865641"/>
            <a:ext cx="1152000" cy="432000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smtClean="0"/>
              <a:t>средства</a:t>
            </a:r>
            <a:endParaRPr lang="ru-RU" sz="160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4065780" y="2858209"/>
            <a:ext cx="2321374" cy="2154373"/>
            <a:chOff x="5325831" y="3135764"/>
            <a:chExt cx="2890157" cy="2668045"/>
          </a:xfrm>
        </p:grpSpPr>
        <p:sp>
          <p:nvSpPr>
            <p:cNvPr id="10" name="Овал 9"/>
            <p:cNvSpPr/>
            <p:nvPr/>
          </p:nvSpPr>
          <p:spPr>
            <a:xfrm>
              <a:off x="5325831" y="3136282"/>
              <a:ext cx="2890157" cy="2667527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40000"/>
                    <a:lumOff val="60000"/>
                    <a:tint val="66000"/>
                    <a:satMod val="160000"/>
                  </a:schemeClr>
                </a:gs>
                <a:gs pos="50000">
                  <a:schemeClr val="accent6">
                    <a:lumMod val="40000"/>
                    <a:lumOff val="60000"/>
                    <a:tint val="44500"/>
                    <a:satMod val="160000"/>
                  </a:schemeClr>
                </a:gs>
                <a:gs pos="100000">
                  <a:schemeClr val="accent6">
                    <a:lumMod val="40000"/>
                    <a:lumOff val="60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/>
              <a:endParaRPr lang="ru-RU" sz="1600" dirty="0"/>
            </a:p>
          </p:txBody>
        </p:sp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9334" y="3135764"/>
              <a:ext cx="2343150" cy="238307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23" name="Стрелка вправо 22"/>
          <p:cNvSpPr/>
          <p:nvPr/>
        </p:nvSpPr>
        <p:spPr>
          <a:xfrm rot="20348541">
            <a:off x="6505540" y="3520205"/>
            <a:ext cx="515745" cy="299745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445469" y="2596961"/>
            <a:ext cx="3384000" cy="540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/>
              <a:t>найти своё место в жизни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437302" y="3358008"/>
            <a:ext cx="3384000" cy="540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smtClean="0"/>
              <a:t>осознать собственную значимость</a:t>
            </a:r>
            <a:endParaRPr lang="ru-RU" sz="1600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445469" y="4027641"/>
            <a:ext cx="3384000" cy="540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dirty="0"/>
              <a:t>быть </a:t>
            </a:r>
            <a:r>
              <a:rPr lang="ru-RU" sz="1600" dirty="0" smtClean="0"/>
              <a:t>ответственным исполнителем</a:t>
            </a:r>
            <a:endParaRPr lang="ru-RU" sz="1600" dirty="0"/>
          </a:p>
        </p:txBody>
      </p:sp>
      <p:sp>
        <p:nvSpPr>
          <p:cNvPr id="18" name="Стрелка вправо 17"/>
          <p:cNvSpPr/>
          <p:nvPr/>
        </p:nvSpPr>
        <p:spPr>
          <a:xfrm>
            <a:off x="3267040" y="4454924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016545" y="4434350"/>
            <a:ext cx="1152000" cy="432000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smtClean="0"/>
              <a:t>условия</a:t>
            </a:r>
            <a:endParaRPr lang="ru-RU" sz="1600" dirty="0"/>
          </a:p>
        </p:txBody>
      </p:sp>
      <p:sp>
        <p:nvSpPr>
          <p:cNvPr id="21" name="Стрелка вправо 20"/>
          <p:cNvSpPr/>
          <p:nvPr/>
        </p:nvSpPr>
        <p:spPr>
          <a:xfrm>
            <a:off x="3267040" y="5059151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016543" y="5038577"/>
            <a:ext cx="1152000" cy="432000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smtClean="0"/>
              <a:t>принципы</a:t>
            </a:r>
            <a:endParaRPr lang="ru-RU" sz="1600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467770" y="4789151"/>
            <a:ext cx="3384000" cy="540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600" dirty="0" smtClean="0"/>
          </a:p>
          <a:p>
            <a:r>
              <a:rPr lang="ru-RU" sz="1600" dirty="0" smtClean="0"/>
              <a:t>попробовать себя в роле инициатора</a:t>
            </a:r>
          </a:p>
          <a:p>
            <a:endParaRPr lang="ru-RU" sz="1600" dirty="0"/>
          </a:p>
        </p:txBody>
      </p:sp>
      <p:sp>
        <p:nvSpPr>
          <p:cNvPr id="30" name="Стрелка вправо 29"/>
          <p:cNvSpPr/>
          <p:nvPr/>
        </p:nvSpPr>
        <p:spPr>
          <a:xfrm rot="1251459" flipV="1">
            <a:off x="6505540" y="4109635"/>
            <a:ext cx="515745" cy="299745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 rot="19506122">
            <a:off x="6385430" y="3036294"/>
            <a:ext cx="683571" cy="299745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право 31"/>
          <p:cNvSpPr/>
          <p:nvPr/>
        </p:nvSpPr>
        <p:spPr>
          <a:xfrm rot="2093878" flipV="1">
            <a:off x="6328786" y="4570243"/>
            <a:ext cx="683571" cy="299745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857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4" grpId="0" animBg="1"/>
      <p:bldP spid="17" grpId="0" animBg="1"/>
      <p:bldP spid="20" grpId="0" animBg="1"/>
      <p:bldP spid="23" grpId="0" animBg="1"/>
      <p:bldP spid="25" grpId="0" animBg="1"/>
      <p:bldP spid="26" grpId="0" animBg="1"/>
      <p:bldP spid="27" grpId="0" animBg="1"/>
      <p:bldP spid="18" grpId="0" animBg="1"/>
      <p:bldP spid="19" grpId="0" animBg="1"/>
      <p:bldP spid="21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2727" y="2367642"/>
            <a:ext cx="6468534" cy="392492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(доктор 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педагогических наук А.Д. </a:t>
            </a:r>
            <a:r>
              <a:rPr lang="ru-RU" sz="1600" dirty="0" err="1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Гонеев</a:t>
            </a:r>
            <a:r>
              <a:rPr lang="ru-RU" sz="1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)</a:t>
            </a:r>
            <a:endParaRPr lang="ru-RU" sz="16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2" y="2915339"/>
            <a:ext cx="602524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1. Метод разрушения отрицательного типа характера </a:t>
            </a:r>
            <a:r>
              <a:rPr lang="ru-RU" b="1" dirty="0" smtClean="0"/>
              <a:t>и </a:t>
            </a:r>
            <a:r>
              <a:rPr lang="ru-RU" b="1" dirty="0"/>
              <a:t>метод реконструкции </a:t>
            </a:r>
            <a:r>
              <a:rPr lang="ru-RU" b="1" dirty="0" smtClean="0"/>
              <a:t>характера.</a:t>
            </a:r>
            <a:endParaRPr lang="ru-RU" b="1" dirty="0"/>
          </a:p>
          <a:p>
            <a:r>
              <a:rPr lang="ru-RU" b="1" dirty="0"/>
              <a:t>2. Метод перестройки мотивационной сферы и самосознания: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dirty="0"/>
              <a:t>объективное переосмысление своих достоинств и недостатков;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dirty="0"/>
              <a:t> переориентировка самосознания;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dirty="0"/>
              <a:t>переубеждение;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dirty="0"/>
              <a:t>прогнозирование отрицательного поведения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41070"/>
            <a:ext cx="5553809" cy="292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352727" y="857250"/>
            <a:ext cx="6503610" cy="167639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М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етоды, направленные 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на исправление отклоняющегося поведения личности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27471" y="2367642"/>
            <a:ext cx="2922815" cy="205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08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2727" y="2367642"/>
            <a:ext cx="6468534" cy="392492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(доктор </a:t>
            </a:r>
            <a:r>
              <a:rPr lang="ru-RU" sz="16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педагогических наук А.Д. </a:t>
            </a:r>
            <a:r>
              <a:rPr lang="ru-RU" sz="1600" dirty="0" err="1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Гонеев</a:t>
            </a:r>
            <a:r>
              <a:rPr lang="ru-RU" sz="16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)</a:t>
            </a:r>
            <a:endParaRPr lang="ru-RU" sz="16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2" y="2915339"/>
            <a:ext cx="575581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3</a:t>
            </a:r>
            <a:r>
              <a:rPr lang="ru-RU" b="1" dirty="0"/>
              <a:t>. Метод перестройки жизненного опыта: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предписание;</a:t>
            </a:r>
            <a:endParaRPr lang="ru-RU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ограничение;</a:t>
            </a:r>
            <a:endParaRPr lang="ru-RU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переучивание;</a:t>
            </a:r>
            <a:endParaRPr lang="ru-RU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переключение;</a:t>
            </a:r>
            <a:endParaRPr lang="ru-RU" dirty="0"/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регламентация </a:t>
            </a:r>
            <a:r>
              <a:rPr lang="ru-RU" dirty="0"/>
              <a:t>образа </a:t>
            </a:r>
            <a:r>
              <a:rPr lang="ru-RU" dirty="0" smtClean="0"/>
              <a:t>жизни.</a:t>
            </a:r>
            <a:endParaRPr lang="ru-RU" dirty="0"/>
          </a:p>
          <a:p>
            <a:r>
              <a:rPr lang="ru-RU" b="1" dirty="0"/>
              <a:t>4. Метод предупреждения отрицательного и стимулирования положительного поведения: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 smtClean="0"/>
              <a:t>поощрение </a:t>
            </a:r>
            <a:r>
              <a:rPr lang="ru-RU" dirty="0"/>
              <a:t>и наказание;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/>
              <a:t>соревнование;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/>
              <a:t>положительная перспектива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41070"/>
            <a:ext cx="5553809" cy="292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352727" y="857250"/>
            <a:ext cx="6503610" cy="167639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М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етоды, направленные 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на исправление отклоняющегося поведения личности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arker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4573" y="2367642"/>
            <a:ext cx="2897548" cy="205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27471" y="2367642"/>
            <a:ext cx="2922815" cy="2059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010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87829" y="1937007"/>
            <a:ext cx="587828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</a:t>
            </a:r>
            <a:r>
              <a:rPr lang="ru-RU" dirty="0" smtClean="0"/>
              <a:t>очетание </a:t>
            </a:r>
            <a:r>
              <a:rPr lang="ru-RU" dirty="0"/>
              <a:t>индивидуального и коллективного педагогического и психологического воздействия, применение различных форм, методов и видов </a:t>
            </a:r>
            <a:r>
              <a:rPr lang="ru-RU" dirty="0" err="1"/>
              <a:t>внеучебной</a:t>
            </a:r>
            <a:r>
              <a:rPr lang="ru-RU" dirty="0"/>
              <a:t> деятельности в коррекционно-педагогической и психологической работе с </a:t>
            </a:r>
            <a:r>
              <a:rPr lang="ru-RU" dirty="0" smtClean="0"/>
              <a:t>подростками </a:t>
            </a:r>
            <a:r>
              <a:rPr lang="ru-RU" dirty="0"/>
              <a:t>с отклоняющимся поведением усиливает её результативность, помогает сделать процесс преодоления недостатков в развитии личности и девиаций в поведении подростков реальным, действенным, а задачи по формированию положительных качеств его личности </a:t>
            </a:r>
            <a:r>
              <a:rPr lang="ru-RU" dirty="0" smtClean="0"/>
              <a:t>осуществимыми</a:t>
            </a:r>
            <a:r>
              <a:rPr lang="ru-RU" dirty="0"/>
              <a:t>. </a:t>
            </a:r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700" y="1937007"/>
            <a:ext cx="5504594" cy="2774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Картинки по запросу Adolescen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7279" y="2245178"/>
            <a:ext cx="2913918" cy="19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369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1067" y="982132"/>
            <a:ext cx="11159066" cy="1303867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Коррекция общения в семьях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где 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воспитываются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подростки с </a:t>
            </a:r>
            <a:r>
              <a:rPr lang="ru-RU" sz="3200" dirty="0" err="1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девиантным</a:t>
            </a:r>
            <a:r>
              <a:rPr lang="ru-RU" sz="3200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поведением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041320" y="2998129"/>
            <a:ext cx="1692000" cy="540000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прямое воздействие</a:t>
            </a:r>
            <a:endParaRPr lang="ru-RU" sz="1600" dirty="0"/>
          </a:p>
        </p:txBody>
      </p:sp>
      <p:sp>
        <p:nvSpPr>
          <p:cNvPr id="11" name="Стрелка вправо 10"/>
          <p:cNvSpPr/>
          <p:nvPr/>
        </p:nvSpPr>
        <p:spPr>
          <a:xfrm flipH="1">
            <a:off x="3267041" y="3040122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041320" y="4349462"/>
            <a:ext cx="1692000" cy="576000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dirty="0" smtClean="0"/>
              <a:t>опосредованное воздействие</a:t>
            </a:r>
            <a:endParaRPr lang="ru-RU" sz="1600" dirty="0"/>
          </a:p>
        </p:txBody>
      </p:sp>
      <p:sp>
        <p:nvSpPr>
          <p:cNvPr id="14" name="Стрелка вправо 13"/>
          <p:cNvSpPr/>
          <p:nvPr/>
        </p:nvSpPr>
        <p:spPr>
          <a:xfrm flipH="1">
            <a:off x="3267041" y="4372215"/>
            <a:ext cx="656286" cy="39085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/>
          <p:cNvGrpSpPr/>
          <p:nvPr/>
        </p:nvGrpSpPr>
        <p:grpSpPr>
          <a:xfrm>
            <a:off x="865380" y="2792837"/>
            <a:ext cx="2321374" cy="2153955"/>
            <a:chOff x="5325831" y="3136282"/>
            <a:chExt cx="2890157" cy="2667527"/>
          </a:xfrm>
        </p:grpSpPr>
        <p:sp>
          <p:nvSpPr>
            <p:cNvPr id="10" name="Овал 9"/>
            <p:cNvSpPr/>
            <p:nvPr/>
          </p:nvSpPr>
          <p:spPr>
            <a:xfrm>
              <a:off x="5325831" y="3136282"/>
              <a:ext cx="2890157" cy="2667527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40000"/>
                    <a:lumOff val="60000"/>
                    <a:tint val="66000"/>
                    <a:satMod val="160000"/>
                  </a:schemeClr>
                </a:gs>
                <a:gs pos="50000">
                  <a:schemeClr val="accent6">
                    <a:lumMod val="40000"/>
                    <a:lumOff val="60000"/>
                    <a:tint val="44500"/>
                    <a:satMod val="160000"/>
                  </a:schemeClr>
                </a:gs>
                <a:gs pos="100000">
                  <a:schemeClr val="accent6">
                    <a:lumMod val="40000"/>
                    <a:lumOff val="60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/>
              <a:endParaRPr lang="ru-RU" sz="1600" dirty="0"/>
            </a:p>
          </p:txBody>
        </p:sp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5832" y="3382399"/>
              <a:ext cx="2857777" cy="210607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23" name="Стрелка вправо 22"/>
          <p:cNvSpPr/>
          <p:nvPr/>
        </p:nvSpPr>
        <p:spPr>
          <a:xfrm rot="1928019">
            <a:off x="5818071" y="4778827"/>
            <a:ext cx="515745" cy="299745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510159" y="2892582"/>
            <a:ext cx="4158898" cy="540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/>
              <a:t>психологическое просвещение родителей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865547" y="3832215"/>
            <a:ext cx="2376425" cy="540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smtClean="0"/>
              <a:t>работа с подростками</a:t>
            </a:r>
            <a:endParaRPr lang="ru-RU" sz="1600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598570" y="4490542"/>
            <a:ext cx="3535495" cy="540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dirty="0" smtClean="0"/>
              <a:t>организация </a:t>
            </a:r>
            <a:r>
              <a:rPr lang="ru-RU" sz="1600" dirty="0"/>
              <a:t>совместной деятельности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723944" y="5162256"/>
            <a:ext cx="5731329" cy="5400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smtClean="0"/>
              <a:t>общение </a:t>
            </a:r>
            <a:r>
              <a:rPr lang="ru-RU" sz="1600" dirty="0"/>
              <a:t>детей и взрослых в семье, в школе, по месту жительства</a:t>
            </a:r>
          </a:p>
        </p:txBody>
      </p:sp>
      <p:sp>
        <p:nvSpPr>
          <p:cNvPr id="30" name="Стрелка вправо 29"/>
          <p:cNvSpPr/>
          <p:nvPr/>
        </p:nvSpPr>
        <p:spPr>
          <a:xfrm rot="341596" flipV="1">
            <a:off x="5970142" y="4454208"/>
            <a:ext cx="515745" cy="299745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>
            <a:off x="5974536" y="3128995"/>
            <a:ext cx="461185" cy="299745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право 31"/>
          <p:cNvSpPr/>
          <p:nvPr/>
        </p:nvSpPr>
        <p:spPr>
          <a:xfrm rot="20588975" flipV="1">
            <a:off x="5886229" y="4036980"/>
            <a:ext cx="683571" cy="299745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107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4" grpId="0" animBg="1"/>
      <p:bldP spid="23" grpId="0" animBg="1"/>
      <p:bldP spid="25" grpId="0" animBg="1"/>
      <p:bldP spid="26" grpId="0" animBg="1"/>
      <p:bldP spid="27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87829" y="1937007"/>
            <a:ext cx="587828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Предупредительные </a:t>
            </a:r>
            <a:r>
              <a:rPr lang="ru-RU" dirty="0"/>
              <a:t>возможности воспитания намного эффективнее других средств </a:t>
            </a:r>
            <a:r>
              <a:rPr lang="ru-RU" dirty="0" smtClean="0"/>
              <a:t>сдерживания девиантного поведения, </a:t>
            </a:r>
            <a:r>
              <a:rPr lang="ru-RU" dirty="0"/>
              <a:t>так как меры правовой профилактики, как правило, несколько запаздывают и начинают действовать тогда, когда поступок уже </a:t>
            </a:r>
            <a:r>
              <a:rPr lang="ru-RU" dirty="0" smtClean="0"/>
              <a:t>совершён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/>
              <a:t>того, чтобы «срабатывали» правовые меры предупреждения, они должны быть включены в сознание подростка, стать частью его убеждений, опыта, что можно достичь </a:t>
            </a:r>
            <a:r>
              <a:rPr lang="ru-RU" dirty="0" smtClean="0"/>
              <a:t>путём </a:t>
            </a:r>
            <a:r>
              <a:rPr lang="ru-RU" dirty="0"/>
              <a:t>целенаправленного воспитательного воздействия.</a:t>
            </a:r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700" y="1937007"/>
            <a:ext cx="5504594" cy="2774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6" name="Picture 2" descr="Картинки по запросу низкий уровень самоуважения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2" r="2048"/>
          <a:stretch/>
        </p:blipFill>
        <p:spPr bwMode="auto">
          <a:xfrm>
            <a:off x="7605343" y="2198077"/>
            <a:ext cx="2896312" cy="20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315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87829" y="2060397"/>
            <a:ext cx="621741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Отношения взаимного доверия и уважения разрушают асоциальные установки у несовершеннолетних. Важно дать </a:t>
            </a:r>
            <a:r>
              <a:rPr lang="ru-RU" dirty="0" smtClean="0"/>
              <a:t>детям </a:t>
            </a:r>
            <a:r>
              <a:rPr lang="ru-RU" dirty="0"/>
              <a:t>возможность почувствовать, что </a:t>
            </a:r>
            <a:r>
              <a:rPr lang="ru-RU" dirty="0" smtClean="0"/>
              <a:t>они нужны. </a:t>
            </a:r>
          </a:p>
          <a:p>
            <a:r>
              <a:rPr lang="ru-RU" dirty="0" smtClean="0"/>
              <a:t>В </a:t>
            </a:r>
            <a:r>
              <a:rPr lang="ru-RU" dirty="0"/>
              <a:t>воспитании подрастающего поколения главное не только то, насколько умным, знающим, образованным и настойчивым в достижении своих жизненных целей будет человек, но и то, будет ли он добрым, отзывчивым, будет ли он сопереживать другим. </a:t>
            </a:r>
          </a:p>
        </p:txBody>
      </p:sp>
      <p:pic>
        <p:nvPicPr>
          <p:cNvPr id="6" name="Picture 6" descr="Картинки по запросу планitn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700" y="1937007"/>
            <a:ext cx="5504594" cy="2774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4" name="Picture 2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639" y="2263177"/>
            <a:ext cx="2880000" cy="1902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941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Картинки по запросу небо с солнце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07" y="483577"/>
            <a:ext cx="11254153" cy="593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6" descr="Картинки по запросу руки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75" y="1886683"/>
            <a:ext cx="7620000" cy="507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075483" y="4425096"/>
            <a:ext cx="552157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 smtClean="0"/>
              <a:t>Характер детей - в руках взрослых. </a:t>
            </a:r>
            <a:r>
              <a:rPr lang="ru-RU" sz="3200" i="1" dirty="0"/>
              <a:t>П</a:t>
            </a:r>
            <a:r>
              <a:rPr lang="ru-RU" sz="3200" i="1" dirty="0" smtClean="0"/>
              <a:t>усть эти руки будут нежными, разумными и справедливыми!</a:t>
            </a:r>
            <a:endParaRPr lang="ru-RU" sz="3200" i="1" dirty="0"/>
          </a:p>
        </p:txBody>
      </p:sp>
    </p:spTree>
    <p:extLst>
      <p:ext uri="{BB962C8B-B14F-4D97-AF65-F5344CB8AC3E}">
        <p14:creationId xmlns:p14="http://schemas.microsoft.com/office/powerpoint/2010/main" val="151724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3356</TotalTime>
  <Words>1816</Words>
  <Application>Microsoft Office PowerPoint</Application>
  <PresentationFormat>Широкоэкранный</PresentationFormat>
  <Paragraphs>261</Paragraphs>
  <Slides>49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5" baseType="lpstr">
      <vt:lpstr>Arial</vt:lpstr>
      <vt:lpstr>Calibri</vt:lpstr>
      <vt:lpstr>Garamond</vt:lpstr>
      <vt:lpstr>Times New Roman</vt:lpstr>
      <vt:lpstr>Wingdings</vt:lpstr>
      <vt:lpstr>Натуральные материалы</vt:lpstr>
      <vt:lpstr>Проявление девиантного поведения у детей и подростков. Профилактика и коррекция девиации в условиях образовательного учреждения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Виды  отклоняющего поведения</vt:lpstr>
      <vt:lpstr>Девиантное поведение</vt:lpstr>
      <vt:lpstr>Презентация PowerPoint</vt:lpstr>
      <vt:lpstr>Признаки  девиантного поведения </vt:lpstr>
      <vt:lpstr>Презентация PowerPoint</vt:lpstr>
      <vt:lpstr>Презентация PowerPoint</vt:lpstr>
      <vt:lpstr>Презентация PowerPoint</vt:lpstr>
      <vt:lpstr>Подходы  к социально-педагогическим параметрам девиантного поведения </vt:lpstr>
      <vt:lpstr>Подходы  к социально-педагогическим параметрам девиантного поведения </vt:lpstr>
      <vt:lpstr>Презентация PowerPoint</vt:lpstr>
      <vt:lpstr>Формы проявления девиантного поведения</vt:lpstr>
      <vt:lpstr>Особенности, характерные для подростков  с девиантным поведением</vt:lpstr>
      <vt:lpstr>Социально-психологические особенности подростков  с девиантным поведением</vt:lpstr>
      <vt:lpstr>Социальные</vt:lpstr>
      <vt:lpstr>Морально-этические </vt:lpstr>
      <vt:lpstr>Социально-педагогические</vt:lpstr>
      <vt:lpstr>Семья</vt:lpstr>
      <vt:lpstr>Семья</vt:lpstr>
      <vt:lpstr>Неформальные группы сверстников</vt:lpstr>
      <vt:lpstr>Особенности подросткового возраста</vt:lpstr>
      <vt:lpstr>Биологические факторы</vt:lpstr>
      <vt:lpstr>Психологические факторы </vt:lpstr>
      <vt:lpstr>Социокультурные причины </vt:lpstr>
      <vt:lpstr>Личностный фактор</vt:lpstr>
      <vt:lpstr>Презентация PowerPoint</vt:lpstr>
      <vt:lpstr>Презентация PowerPoint</vt:lpstr>
      <vt:lpstr>Принципы организации  профилактики девиантного поведения несовершеннолетних в образовательном учреждении</vt:lpstr>
      <vt:lpstr>Презентация PowerPoint</vt:lpstr>
      <vt:lpstr>Этапы работы с несовершеннолетними,  имеющими отклонения в поведении</vt:lpstr>
      <vt:lpstr>Презентация PowerPoint</vt:lpstr>
      <vt:lpstr>Педагогические условия, способствующие социализации учащихся с девиантным поведением</vt:lpstr>
      <vt:lpstr>Педагогические условия, способствующие социализации учащихся с девиантным поведением</vt:lpstr>
      <vt:lpstr>Педагогические условия, способствующие социализации учащихся с девиантным поведением</vt:lpstr>
      <vt:lpstr>Процесс социализации учащихся с девиантным поведением</vt:lpstr>
      <vt:lpstr>Педагогические условия процесса социализации учащихся  с девиантным поведением</vt:lpstr>
      <vt:lpstr>Педагогические условия, способствующие социализации учащихся с девиантным поведением</vt:lpstr>
      <vt:lpstr>Процесс социализации учащихся с девиантным поведением</vt:lpstr>
      <vt:lpstr>(доктор педагогических наук А.Д. Гонеев)</vt:lpstr>
      <vt:lpstr>(доктор педагогических наук А.Д. Гонеев)</vt:lpstr>
      <vt:lpstr>Презентация PowerPoint</vt:lpstr>
      <vt:lpstr>Коррекция общения в семьях, где воспитываются   подростки с девиантным поведением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Гендерная педагогика как эффективный путь социализации и повышения качества обучения и развития учащихся</dc:title>
  <dc:creator>Asus</dc:creator>
  <cp:lastModifiedBy>usr</cp:lastModifiedBy>
  <cp:revision>321</cp:revision>
  <dcterms:created xsi:type="dcterms:W3CDTF">2017-01-08T08:46:25Z</dcterms:created>
  <dcterms:modified xsi:type="dcterms:W3CDTF">2019-04-22T11:38:56Z</dcterms:modified>
</cp:coreProperties>
</file>